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Montserrat"/>
      <p:regular r:id="rId16"/>
      <p:bold r:id="rId17"/>
    </p:embeddedFont>
    <p:embeddedFont>
      <p:font typeface="Abel"/>
      <p:regular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Montserrat-bold.fntdata"/><Relationship Id="rId16" Type="http://schemas.openxmlformats.org/officeDocument/2006/relationships/font" Target="fonts/Montserrat-regular.fntdata"/><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Abel-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https://invis.io/NB8PNQZVK</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https://invis.io/NB8PNQZVK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gn="ctr">
              <a:spcBef>
                <a:spcPts val="0"/>
              </a:spcBef>
              <a:buClr>
                <a:schemeClr val="dk1"/>
              </a:buClr>
              <a:buSzPct val="68750"/>
              <a:buFont typeface="Arial"/>
              <a:buNone/>
            </a:pPr>
            <a:r>
              <a:rPr lang="en" sz="1600">
                <a:solidFill>
                  <a:schemeClr val="lt1"/>
                </a:solidFill>
                <a:latin typeface="Abel"/>
                <a:ea typeface="Abel"/>
                <a:cs typeface="Abel"/>
                <a:sym typeface="Abel"/>
              </a:rPr>
              <a:t>- Google Survey Results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91666"/>
              <a:buFont typeface="Arial"/>
              <a:buNone/>
            </a:pPr>
            <a:r>
              <a:rPr lang="en" sz="1200">
                <a:solidFill>
                  <a:schemeClr val="dk1"/>
                </a:solidFill>
              </a:rPr>
              <a:t>This is not only Kate’s problem, but everyone else’s problem.   (talk about the report by AARP on the millennial )</a:t>
            </a:r>
          </a:p>
          <a:p>
            <a:pPr lvl="0">
              <a:spcBef>
                <a:spcPts val="0"/>
              </a:spcBef>
              <a:buClr>
                <a:schemeClr val="dk1"/>
              </a:buClr>
              <a:buSzPct val="91666"/>
              <a:buFont typeface="Arial"/>
              <a:buNone/>
            </a:pPr>
            <a:r>
              <a:t/>
            </a:r>
            <a:endParaRPr sz="1200">
              <a:solidFill>
                <a:schemeClr val="dk1"/>
              </a:solidFill>
            </a:endParaRPr>
          </a:p>
          <a:p>
            <a:pPr lvl="0">
              <a:spcBef>
                <a:spcPts val="0"/>
              </a:spcBef>
              <a:buClr>
                <a:schemeClr val="dk1"/>
              </a:buClr>
              <a:buSzPct val="91666"/>
              <a:buFont typeface="Arial"/>
              <a:buNone/>
            </a:pPr>
            <a:r>
              <a:rPr lang="en" sz="1200">
                <a:solidFill>
                  <a:schemeClr val="dk1"/>
                </a:solidFill>
              </a:rPr>
              <a:t>Reference- Google Nightwalk   https://nightwalk.withgoogle.com/en/panorama/144</a:t>
            </a:r>
          </a:p>
          <a:p>
            <a:pPr lvl="0">
              <a:spcBef>
                <a:spcPts val="0"/>
              </a:spcBef>
              <a:buNone/>
            </a:pPr>
            <a:r>
              <a:t/>
            </a:r>
            <a:endParaRPr sz="1200"/>
          </a:p>
          <a:p>
            <a:pPr lvl="0">
              <a:spcBef>
                <a:spcPts val="0"/>
              </a:spcBef>
              <a:buNone/>
            </a:pPr>
            <a:r>
              <a:t/>
            </a:r>
            <a:endParaRPr sz="1200"/>
          </a:p>
          <a:p>
            <a:pPr indent="-304800" lvl="0" marL="457200">
              <a:spcBef>
                <a:spcPts val="0"/>
              </a:spcBef>
              <a:buClr>
                <a:schemeClr val="dk1"/>
              </a:buClr>
              <a:buSzPct val="100000"/>
              <a:buAutoNum type="arabicParenR"/>
            </a:pPr>
            <a:r>
              <a:rPr lang="en" sz="1200">
                <a:solidFill>
                  <a:schemeClr val="dk1"/>
                </a:solidFill>
              </a:rPr>
              <a:t>How do we help users know when to take 360 photos?</a:t>
            </a:r>
          </a:p>
          <a:p>
            <a:pPr indent="-304800" lvl="0" marL="457200">
              <a:spcBef>
                <a:spcPts val="0"/>
              </a:spcBef>
              <a:buClr>
                <a:schemeClr val="dk1"/>
              </a:buClr>
              <a:buSzPct val="100000"/>
              <a:buAutoNum type="arabicParenR"/>
            </a:pPr>
            <a:r>
              <a:rPr lang="en" sz="1200">
                <a:solidFill>
                  <a:schemeClr val="dk1"/>
                </a:solidFill>
              </a:rPr>
              <a:t>Some kind of activity. Browsing lots of content</a:t>
            </a:r>
          </a:p>
          <a:p>
            <a:pPr lvl="0">
              <a:spcBef>
                <a:spcPts val="0"/>
              </a:spcBef>
              <a:buClr>
                <a:schemeClr val="dk1"/>
              </a:buClr>
              <a:buSzPct val="91666"/>
              <a:buFont typeface="Arial"/>
              <a:buNone/>
            </a:pPr>
            <a:r>
              <a:t/>
            </a:r>
            <a:endParaRPr sz="1200">
              <a:solidFill>
                <a:schemeClr val="dk1"/>
              </a:solidFill>
            </a:endParaRPr>
          </a:p>
          <a:p>
            <a:pPr lvl="0">
              <a:spcBef>
                <a:spcPts val="0"/>
              </a:spcBef>
              <a:buClr>
                <a:schemeClr val="dk1"/>
              </a:buClr>
              <a:buSzPct val="91666"/>
              <a:buFont typeface="Arial"/>
              <a:buNone/>
            </a:pPr>
            <a:r>
              <a:rPr lang="en" sz="1200">
                <a:solidFill>
                  <a:schemeClr val="dk1"/>
                </a:solidFill>
              </a:rPr>
              <a:t>When to launch the app</a:t>
            </a:r>
          </a:p>
          <a:p>
            <a:pPr lvl="0">
              <a:spcBef>
                <a:spcPts val="0"/>
              </a:spcBef>
              <a:buClr>
                <a:schemeClr val="dk1"/>
              </a:buClr>
              <a:buSzPct val="91666"/>
              <a:buFont typeface="Arial"/>
              <a:buNone/>
            </a:pPr>
            <a:r>
              <a:rPr lang="en" sz="1200">
                <a:solidFill>
                  <a:schemeClr val="dk1"/>
                </a:solidFill>
              </a:rPr>
              <a:t>Call out the assumptions</a:t>
            </a:r>
          </a:p>
          <a:p>
            <a:pPr lvl="0">
              <a:spcBef>
                <a:spcPts val="0"/>
              </a:spcBef>
              <a:buClr>
                <a:schemeClr val="dk1"/>
              </a:buClr>
              <a:buSzPct val="91666"/>
              <a:buFont typeface="Arial"/>
              <a:buNone/>
            </a:pPr>
            <a:r>
              <a:t/>
            </a:r>
            <a:endParaRPr sz="1200">
              <a:solidFill>
                <a:schemeClr val="dk1"/>
              </a:solidFill>
            </a:endParaRPr>
          </a:p>
          <a:p>
            <a:pPr lvl="0">
              <a:spcBef>
                <a:spcPts val="0"/>
              </a:spcBef>
              <a:buClr>
                <a:schemeClr val="dk1"/>
              </a:buClr>
              <a:buSzPct val="91666"/>
              <a:buFont typeface="Arial"/>
              <a:buNone/>
            </a:pPr>
            <a:r>
              <a:rPr lang="en" sz="1200">
                <a:solidFill>
                  <a:schemeClr val="dk1"/>
                </a:solidFill>
              </a:rPr>
              <a:t>Even if didn’t see all angles, who annotation</a:t>
            </a:r>
          </a:p>
          <a:p>
            <a:pPr lvl="0">
              <a:spcBef>
                <a:spcPts val="0"/>
              </a:spcBef>
              <a:buClr>
                <a:schemeClr val="dk1"/>
              </a:buClr>
              <a:buSzPct val="91666"/>
              <a:buFont typeface="Arial"/>
              <a:buNone/>
            </a:pPr>
            <a:r>
              <a:rPr lang="en" sz="1200">
                <a:solidFill>
                  <a:schemeClr val="dk1"/>
                </a:solidFill>
              </a:rPr>
              <a:t>Sneak preview (thumbnail, visual indication) </a:t>
            </a:r>
          </a:p>
          <a:p>
            <a:pPr lvl="0">
              <a:spcBef>
                <a:spcPts val="0"/>
              </a:spcBef>
              <a:buClr>
                <a:schemeClr val="dk1"/>
              </a:buClr>
              <a:buSzPct val="91666"/>
              <a:buFont typeface="Arial"/>
              <a:buNone/>
            </a:pPr>
            <a:r>
              <a:rPr lang="en" sz="1200">
                <a:solidFill>
                  <a:schemeClr val="dk1"/>
                </a:solidFill>
              </a:rPr>
              <a:t>Appreciate content without spending time, highlight</a:t>
            </a:r>
          </a:p>
          <a:p>
            <a:pPr lvl="0">
              <a:spcBef>
                <a:spcPts val="0"/>
              </a:spcBef>
              <a:buClr>
                <a:schemeClr val="dk1"/>
              </a:buClr>
              <a:buSzPct val="91666"/>
              <a:buFont typeface="Arial"/>
              <a:buNone/>
            </a:pPr>
            <a:r>
              <a:t/>
            </a:r>
            <a:endParaRPr sz="1200">
              <a:solidFill>
                <a:schemeClr val="dk1"/>
              </a:solidFill>
            </a:endParaRPr>
          </a:p>
          <a:p>
            <a:pPr lvl="0">
              <a:spcBef>
                <a:spcPts val="0"/>
              </a:spcBef>
              <a:buClr>
                <a:schemeClr val="dk1"/>
              </a:buClr>
              <a:buSzPct val="91666"/>
              <a:buFont typeface="Arial"/>
              <a:buNone/>
            </a:pPr>
            <a:r>
              <a:rPr lang="en" sz="1200">
                <a:solidFill>
                  <a:schemeClr val="dk1"/>
                </a:solidFill>
              </a:rPr>
              <a:t>What would people get out of this? How do you feel?</a:t>
            </a:r>
          </a:p>
          <a:p>
            <a:pPr lvl="0">
              <a:spcBef>
                <a:spcPts val="0"/>
              </a:spcBef>
              <a:buClr>
                <a:schemeClr val="dk1"/>
              </a:buClr>
              <a:buSzPct val="91666"/>
              <a:buFont typeface="Arial"/>
              <a:buNone/>
            </a:pPr>
            <a:r>
              <a:rPr lang="en" sz="1200">
                <a:solidFill>
                  <a:schemeClr val="dk1"/>
                </a:solidFill>
              </a:rPr>
              <a:t>connective , fun?</a:t>
            </a:r>
          </a:p>
          <a:p>
            <a:pPr lvl="0">
              <a:spcBef>
                <a:spcPts val="0"/>
              </a:spcBef>
              <a:buClr>
                <a:schemeClr val="dk1"/>
              </a:buClr>
              <a:buSzPct val="91666"/>
              <a:buFont typeface="Arial"/>
              <a:buNone/>
            </a:pPr>
            <a:r>
              <a:t/>
            </a:r>
            <a:endParaRPr sz="1200">
              <a:solidFill>
                <a:schemeClr val="dk1"/>
              </a:solidFill>
            </a:endParaRPr>
          </a:p>
          <a:p>
            <a:pPr lvl="0">
              <a:spcBef>
                <a:spcPts val="0"/>
              </a:spcBef>
              <a:buClr>
                <a:schemeClr val="dk1"/>
              </a:buClr>
              <a:buSzPct val="91666"/>
              <a:buFont typeface="Arial"/>
              <a:buNone/>
            </a:pPr>
            <a:r>
              <a:rPr lang="en" sz="1200">
                <a:solidFill>
                  <a:schemeClr val="dk1"/>
                </a:solidFill>
              </a:rPr>
              <a:t>People take photos and videos in certain locations most albums turn into a collection of photos </a:t>
            </a:r>
          </a:p>
          <a:p>
            <a:pPr lvl="0">
              <a:spcBef>
                <a:spcPts val="0"/>
              </a:spcBef>
              <a:buClr>
                <a:schemeClr val="dk1"/>
              </a:buClr>
              <a:buSzPct val="91666"/>
              <a:buFont typeface="Arial"/>
              <a:buNone/>
            </a:pPr>
            <a:r>
              <a:t/>
            </a:r>
            <a:endParaRPr sz="1200">
              <a:solidFill>
                <a:schemeClr val="dk1"/>
              </a:solidFill>
            </a:endParaRPr>
          </a:p>
          <a:p>
            <a:pPr lvl="0">
              <a:spcBef>
                <a:spcPts val="0"/>
              </a:spcBef>
              <a:buClr>
                <a:schemeClr val="dk1"/>
              </a:buClr>
              <a:buSzPct val="91666"/>
              <a:buFont typeface="Arial"/>
              <a:buNone/>
            </a:pPr>
            <a:r>
              <a:t/>
            </a:r>
            <a:endParaRPr sz="1200">
              <a:solidFill>
                <a:schemeClr val="dk1"/>
              </a:solidFill>
            </a:endParaRPr>
          </a:p>
          <a:p>
            <a:pPr lvl="0" rtl="0">
              <a:spcBef>
                <a:spcPts val="0"/>
              </a:spcBef>
              <a:buNone/>
            </a:pPr>
            <a:r>
              <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gn="l">
              <a:lnSpc>
                <a:spcPct val="115000"/>
              </a:lnSpc>
              <a:spcBef>
                <a:spcPts val="0"/>
              </a:spcBef>
              <a:spcAft>
                <a:spcPts val="1600"/>
              </a:spcAft>
              <a:buClr>
                <a:schemeClr val="dk1"/>
              </a:buClr>
              <a:buSzPct val="91666"/>
              <a:buFont typeface="Arial"/>
              <a:buNone/>
            </a:pPr>
            <a:r>
              <a:rPr lang="en" sz="1200">
                <a:solidFill>
                  <a:schemeClr val="dk1"/>
                </a:solidFill>
                <a:latin typeface="Abel"/>
                <a:ea typeface="Abel"/>
                <a:cs typeface="Abel"/>
                <a:sym typeface="Abel"/>
              </a:rPr>
              <a:t>“Millennials are more likely than any other generations to be motivated by the desire to go on adventure.”</a:t>
            </a:r>
          </a:p>
          <a:p>
            <a:pPr indent="-304800" lvl="0" marL="457200" algn="ctr">
              <a:lnSpc>
                <a:spcPct val="115000"/>
              </a:lnSpc>
              <a:spcBef>
                <a:spcPts val="0"/>
              </a:spcBef>
              <a:spcAft>
                <a:spcPts val="1600"/>
              </a:spcAft>
              <a:buClr>
                <a:schemeClr val="dk1"/>
              </a:buClr>
              <a:buSzPct val="100000"/>
              <a:buFont typeface="Abel"/>
              <a:buChar char="-"/>
            </a:pPr>
            <a:r>
              <a:rPr lang="en" sz="1200">
                <a:solidFill>
                  <a:schemeClr val="dk1"/>
                </a:solidFill>
                <a:latin typeface="Abel"/>
                <a:ea typeface="Abel"/>
                <a:cs typeface="Abel"/>
                <a:sym typeface="Abel"/>
              </a:rPr>
              <a:t>AARP 2016 Travel Trends</a:t>
            </a:r>
          </a:p>
          <a:p>
            <a:pPr lvl="0">
              <a:spcBef>
                <a:spcPts val="0"/>
              </a:spcBef>
              <a:buNone/>
            </a:pPr>
            <a:r>
              <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Based on our system diagram, we are mainly focusing on four wedges: </a:t>
            </a:r>
          </a:p>
          <a:p>
            <a:pPr indent="-228600" lvl="0" marL="457200" rtl="0">
              <a:spcBef>
                <a:spcPts val="0"/>
              </a:spcBef>
              <a:buAutoNum type="arabicPeriod"/>
            </a:pPr>
            <a:r>
              <a:rPr lang="en"/>
              <a:t>How might we bring VR experience to mobile?</a:t>
            </a:r>
          </a:p>
          <a:p>
            <a:pPr indent="-228600" lvl="0" marL="457200" rtl="0">
              <a:spcBef>
                <a:spcPts val="0"/>
              </a:spcBef>
              <a:buAutoNum type="arabicPeriod"/>
            </a:pPr>
            <a:r>
              <a:rPr lang="en"/>
              <a:t>How might we provide the holistic experience to capture the journey?</a:t>
            </a:r>
          </a:p>
          <a:p>
            <a:pPr indent="-228600" lvl="0" marL="457200" rtl="0">
              <a:spcBef>
                <a:spcPts val="0"/>
              </a:spcBef>
              <a:buAutoNum type="arabicPeriod"/>
            </a:pPr>
            <a:r>
              <a:rPr lang="en"/>
              <a:t>How might we create 360 photos embedded with google street view?</a:t>
            </a:r>
          </a:p>
          <a:p>
            <a:pPr indent="-228600" lvl="0" marL="457200" rtl="0">
              <a:spcBef>
                <a:spcPts val="0"/>
              </a:spcBef>
              <a:buAutoNum type="arabicPeriod"/>
            </a:pPr>
            <a:r>
              <a:rPr lang="en"/>
              <a:t>How might we highlight journey for viewers so that they don’t have to spend time browsing each single one?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0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05.jpg"/><Relationship Id="rId4" Type="http://schemas.openxmlformats.org/officeDocument/2006/relationships/image" Target="../media/image03.png"/><Relationship Id="rId5" Type="http://schemas.openxmlformats.org/officeDocument/2006/relationships/image" Target="../media/image00.jpg"/><Relationship Id="rId6" Type="http://schemas.openxmlformats.org/officeDocument/2006/relationships/image" Target="../media/image0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0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0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nvSpPr>
        <p:spPr>
          <a:xfrm>
            <a:off x="783300" y="2085479"/>
            <a:ext cx="7577400" cy="498600"/>
          </a:xfrm>
          <a:prstGeom prst="rect">
            <a:avLst/>
          </a:prstGeom>
          <a:solidFill>
            <a:srgbClr val="3A89F6"/>
          </a:solidFill>
          <a:ln>
            <a:noFill/>
          </a:ln>
        </p:spPr>
        <p:txBody>
          <a:bodyPr anchorCtr="0" anchor="b" bIns="91425" lIns="91425" rIns="91425" tIns="91425">
            <a:noAutofit/>
          </a:bodyPr>
          <a:lstStyle/>
          <a:p>
            <a:pPr lvl="0" rtl="0" algn="ctr">
              <a:spcBef>
                <a:spcPts val="0"/>
              </a:spcBef>
              <a:buNone/>
            </a:pPr>
            <a:r>
              <a:rPr lang="en" sz="2400">
                <a:solidFill>
                  <a:srgbClr val="FFFFFF"/>
                </a:solidFill>
                <a:latin typeface="Montserrat"/>
                <a:ea typeface="Montserrat"/>
                <a:cs typeface="Montserrat"/>
                <a:sym typeface="Montserrat"/>
              </a:rPr>
              <a:t>SPRINT</a:t>
            </a:r>
            <a:r>
              <a:rPr lang="en" sz="2400">
                <a:solidFill>
                  <a:srgbClr val="FFFFFF"/>
                </a:solidFill>
                <a:latin typeface="Montserrat"/>
                <a:ea typeface="Montserrat"/>
                <a:cs typeface="Montserrat"/>
                <a:sym typeface="Montserrat"/>
              </a:rPr>
              <a:t> 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67" name="Shape 167"/>
        <p:cNvGrpSpPr/>
        <p:nvPr/>
      </p:nvGrpSpPr>
      <p:grpSpPr>
        <a:xfrm>
          <a:off x="0" y="0"/>
          <a:ext cx="0" cy="0"/>
          <a:chOff x="0" y="0"/>
          <a:chExt cx="0" cy="0"/>
        </a:xfrm>
      </p:grpSpPr>
      <p:sp>
        <p:nvSpPr>
          <p:cNvPr id="168" name="Shape 168"/>
          <p:cNvSpPr txBox="1"/>
          <p:nvPr/>
        </p:nvSpPr>
        <p:spPr>
          <a:xfrm>
            <a:off x="3850650" y="2054025"/>
            <a:ext cx="1442700" cy="701100"/>
          </a:xfrm>
          <a:prstGeom prst="rect">
            <a:avLst/>
          </a:prstGeom>
          <a:noFill/>
          <a:ln>
            <a:noFill/>
          </a:ln>
        </p:spPr>
        <p:txBody>
          <a:bodyPr anchorCtr="0" anchor="t" bIns="91425" lIns="91425" rIns="91425" tIns="91425">
            <a:noAutofit/>
          </a:bodyPr>
          <a:lstStyle/>
          <a:p>
            <a:pPr lvl="0" rtl="0">
              <a:spcBef>
                <a:spcPts val="0"/>
              </a:spcBef>
              <a:buNone/>
            </a:pPr>
            <a:r>
              <a:rPr b="1" lang="en" sz="4000">
                <a:solidFill>
                  <a:srgbClr val="3A89F6"/>
                </a:solidFill>
                <a:latin typeface="Abel"/>
                <a:ea typeface="Abel"/>
                <a:cs typeface="Abel"/>
                <a:sym typeface="Abel"/>
              </a:rPr>
              <a:t>DEMO</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72" name="Shape 172"/>
        <p:cNvGrpSpPr/>
        <p:nvPr/>
      </p:nvGrpSpPr>
      <p:grpSpPr>
        <a:xfrm>
          <a:off x="0" y="0"/>
          <a:ext cx="0" cy="0"/>
          <a:chOff x="0" y="0"/>
          <a:chExt cx="0" cy="0"/>
        </a:xfrm>
      </p:grpSpPr>
      <p:sp>
        <p:nvSpPr>
          <p:cNvPr id="173" name="Shape 173"/>
          <p:cNvSpPr txBox="1"/>
          <p:nvPr/>
        </p:nvSpPr>
        <p:spPr>
          <a:xfrm>
            <a:off x="3258200" y="2021375"/>
            <a:ext cx="2771400" cy="701100"/>
          </a:xfrm>
          <a:prstGeom prst="rect">
            <a:avLst/>
          </a:prstGeom>
          <a:noFill/>
          <a:ln>
            <a:noFill/>
          </a:ln>
        </p:spPr>
        <p:txBody>
          <a:bodyPr anchorCtr="0" anchor="t" bIns="91425" lIns="91425" rIns="91425" tIns="91425">
            <a:noAutofit/>
          </a:bodyPr>
          <a:lstStyle/>
          <a:p>
            <a:pPr lvl="0" rtl="0">
              <a:spcBef>
                <a:spcPts val="0"/>
              </a:spcBef>
              <a:buNone/>
            </a:pPr>
            <a:r>
              <a:rPr b="1" lang="en" sz="4000">
                <a:solidFill>
                  <a:srgbClr val="3A89F6"/>
                </a:solidFill>
                <a:latin typeface="Abel"/>
                <a:ea typeface="Abel"/>
                <a:cs typeface="Abel"/>
                <a:sym typeface="Abel"/>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txBox="1"/>
          <p:nvPr/>
        </p:nvSpPr>
        <p:spPr>
          <a:xfrm>
            <a:off x="311700" y="2016675"/>
            <a:ext cx="8520600" cy="1241400"/>
          </a:xfrm>
          <a:prstGeom prst="rect">
            <a:avLst/>
          </a:prstGeom>
          <a:noFill/>
          <a:ln>
            <a:noFill/>
          </a:ln>
        </p:spPr>
        <p:txBody>
          <a:bodyPr anchorCtr="0" anchor="b" bIns="91425" lIns="91425" rIns="91425" tIns="91425">
            <a:noAutofit/>
          </a:bodyPr>
          <a:lstStyle/>
          <a:p>
            <a:pPr lvl="0" rtl="0" algn="ctr">
              <a:spcBef>
                <a:spcPts val="0"/>
              </a:spcBef>
              <a:buNone/>
            </a:pPr>
            <a:r>
              <a:rPr lang="en" sz="1100">
                <a:solidFill>
                  <a:srgbClr val="000000"/>
                </a:solidFill>
                <a:latin typeface="Abel"/>
                <a:ea typeface="Abel"/>
                <a:cs typeface="Abel"/>
                <a:sym typeface="Abel"/>
              </a:rPr>
              <a:t>		 	 	 		</a:t>
            </a:r>
          </a:p>
          <a:p>
            <a:pPr lvl="0" rtl="0" algn="ctr">
              <a:spcBef>
                <a:spcPts val="0"/>
              </a:spcBef>
              <a:buNone/>
            </a:pPr>
            <a:r>
              <a:rPr lang="en" sz="1100">
                <a:solidFill>
                  <a:srgbClr val="000000"/>
                </a:solidFill>
                <a:latin typeface="Abel"/>
                <a:ea typeface="Abel"/>
                <a:cs typeface="Abel"/>
                <a:sym typeface="Abel"/>
              </a:rPr>
              <a:t>			</a:t>
            </a:r>
          </a:p>
          <a:p>
            <a:pPr lvl="0" rtl="0" algn="ctr">
              <a:spcBef>
                <a:spcPts val="0"/>
              </a:spcBef>
              <a:buNone/>
            </a:pPr>
            <a:r>
              <a:rPr lang="en" sz="1100">
                <a:solidFill>
                  <a:srgbClr val="000000"/>
                </a:solidFill>
                <a:latin typeface="Abel"/>
                <a:ea typeface="Abel"/>
                <a:cs typeface="Abel"/>
                <a:sym typeface="Abel"/>
              </a:rPr>
              <a:t>				</a:t>
            </a:r>
          </a:p>
          <a:p>
            <a:pPr lvl="0" rtl="0" algn="ctr">
              <a:spcBef>
                <a:spcPts val="0"/>
              </a:spcBef>
              <a:buNone/>
            </a:pPr>
            <a:r>
              <a:rPr lang="en" sz="1100">
                <a:solidFill>
                  <a:srgbClr val="000000"/>
                </a:solidFill>
                <a:latin typeface="Abel"/>
                <a:ea typeface="Abel"/>
                <a:cs typeface="Abel"/>
                <a:sym typeface="Abel"/>
              </a:rPr>
              <a:t>					</a:t>
            </a:r>
          </a:p>
          <a:p>
            <a:pPr lvl="0" rtl="0" algn="ctr">
              <a:spcBef>
                <a:spcPts val="0"/>
              </a:spcBef>
              <a:buNone/>
            </a:pPr>
            <a:r>
              <a:t/>
            </a:r>
            <a:endParaRPr sz="1100">
              <a:solidFill>
                <a:srgbClr val="000000"/>
              </a:solidFill>
              <a:latin typeface="Abel"/>
              <a:ea typeface="Abel"/>
              <a:cs typeface="Abel"/>
              <a:sym typeface="Abel"/>
            </a:endParaRPr>
          </a:p>
          <a:p>
            <a:pPr lvl="0" rtl="0" algn="ctr">
              <a:spcBef>
                <a:spcPts val="0"/>
              </a:spcBef>
              <a:buNone/>
            </a:pPr>
            <a:r>
              <a:rPr lang="en" sz="1100">
                <a:solidFill>
                  <a:srgbClr val="000000"/>
                </a:solidFill>
                <a:latin typeface="Abel"/>
                <a:ea typeface="Abel"/>
                <a:cs typeface="Abel"/>
                <a:sym typeface="Abel"/>
              </a:rPr>
              <a:t>				</a:t>
            </a:r>
          </a:p>
          <a:p>
            <a:pPr lvl="0" rtl="0" algn="ctr">
              <a:spcBef>
                <a:spcPts val="0"/>
              </a:spcBef>
              <a:buNone/>
            </a:pPr>
            <a:r>
              <a:rPr lang="en" sz="1100">
                <a:solidFill>
                  <a:srgbClr val="000000"/>
                </a:solidFill>
                <a:latin typeface="Abel"/>
                <a:ea typeface="Abel"/>
                <a:cs typeface="Abel"/>
                <a:sym typeface="Abel"/>
              </a:rPr>
              <a:t>			</a:t>
            </a:r>
          </a:p>
          <a:p>
            <a:pPr lvl="0" rtl="0" algn="ctr">
              <a:spcBef>
                <a:spcPts val="0"/>
              </a:spcBef>
              <a:buNone/>
            </a:pPr>
            <a:r>
              <a:rPr lang="en" sz="1100">
                <a:solidFill>
                  <a:srgbClr val="000000"/>
                </a:solidFill>
                <a:latin typeface="Abel"/>
                <a:ea typeface="Abel"/>
                <a:cs typeface="Abel"/>
                <a:sym typeface="Abel"/>
              </a:rPr>
              <a:t>	</a:t>
            </a:r>
            <a:r>
              <a:rPr b="1" lang="en" sz="1100">
                <a:solidFill>
                  <a:srgbClr val="6D9EEB"/>
                </a:solidFill>
                <a:latin typeface="Abel"/>
                <a:ea typeface="Abel"/>
                <a:cs typeface="Abel"/>
                <a:sym typeface="Abel"/>
              </a:rPr>
              <a:t>	</a:t>
            </a:r>
          </a:p>
          <a:p>
            <a:pPr lvl="0" rtl="0" algn="ctr">
              <a:spcBef>
                <a:spcPts val="0"/>
              </a:spcBef>
              <a:buNone/>
            </a:pPr>
            <a:r>
              <a:t/>
            </a:r>
            <a:endParaRPr sz="2400">
              <a:solidFill>
                <a:srgbClr val="000000"/>
              </a:solidFill>
              <a:latin typeface="Abel"/>
              <a:ea typeface="Abel"/>
              <a:cs typeface="Abel"/>
              <a:sym typeface="Abel"/>
            </a:endParaRPr>
          </a:p>
          <a:p>
            <a:pPr lvl="0" rtl="0" algn="ctr">
              <a:lnSpc>
                <a:spcPct val="115000"/>
              </a:lnSpc>
              <a:spcBef>
                <a:spcPts val="0"/>
              </a:spcBef>
              <a:buNone/>
            </a:pPr>
            <a:r>
              <a:rPr lang="en" sz="1700">
                <a:solidFill>
                  <a:srgbClr val="434343"/>
                </a:solidFill>
                <a:latin typeface="Abel"/>
                <a:ea typeface="Abel"/>
                <a:cs typeface="Abel"/>
                <a:sym typeface="Abel"/>
              </a:rPr>
              <a:t>How might we use virtual or augmented reality to create a more engaging </a:t>
            </a:r>
          </a:p>
          <a:p>
            <a:pPr lvl="0" rtl="0" algn="ctr">
              <a:lnSpc>
                <a:spcPct val="115000"/>
              </a:lnSpc>
              <a:spcBef>
                <a:spcPts val="0"/>
              </a:spcBef>
              <a:buNone/>
            </a:pPr>
            <a:r>
              <a:rPr lang="en" sz="1700">
                <a:solidFill>
                  <a:srgbClr val="434343"/>
                </a:solidFill>
                <a:latin typeface="Abel"/>
                <a:ea typeface="Abel"/>
                <a:cs typeface="Abel"/>
                <a:sym typeface="Abel"/>
              </a:rPr>
              <a:t>photo/video experience that motivates 18-24 year olds to upload more frequently? </a:t>
            </a:r>
          </a:p>
          <a:p>
            <a:pPr lvl="0" rtl="0" algn="ctr">
              <a:spcBef>
                <a:spcPts val="0"/>
              </a:spcBef>
              <a:buNone/>
            </a:pPr>
            <a:r>
              <a:t/>
            </a:r>
            <a:endParaRPr sz="2400">
              <a:solidFill>
                <a:srgbClr val="434343"/>
              </a:solidFill>
              <a:latin typeface="Abel"/>
              <a:ea typeface="Abel"/>
              <a:cs typeface="Abel"/>
              <a:sym typeface="Abel"/>
            </a:endParaRPr>
          </a:p>
        </p:txBody>
      </p:sp>
      <p:sp>
        <p:nvSpPr>
          <p:cNvPr id="60" name="Shape 60"/>
          <p:cNvSpPr txBox="1"/>
          <p:nvPr/>
        </p:nvSpPr>
        <p:spPr>
          <a:xfrm>
            <a:off x="311700" y="3783450"/>
            <a:ext cx="8520600" cy="7926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666666"/>
                </a:solidFill>
                <a:highlight>
                  <a:srgbClr val="FFFFFF"/>
                </a:highlight>
                <a:latin typeface="Abel"/>
                <a:ea typeface="Abel"/>
                <a:cs typeface="Abel"/>
                <a:sym typeface="Abel"/>
              </a:rPr>
              <a:t>Jasmine Oh,  Lannie Miao,  Samantha Haveson,  Ziyan Yao</a:t>
            </a:r>
          </a:p>
        </p:txBody>
      </p:sp>
      <p:pic>
        <p:nvPicPr>
          <p:cNvPr id="61" name="Shape 61"/>
          <p:cNvPicPr preferRelativeResize="0"/>
          <p:nvPr/>
        </p:nvPicPr>
        <p:blipFill>
          <a:blip r:embed="rId3">
            <a:alphaModFix/>
          </a:blip>
          <a:stretch>
            <a:fillRect/>
          </a:stretch>
        </p:blipFill>
        <p:spPr>
          <a:xfrm>
            <a:off x="3290550" y="1221094"/>
            <a:ext cx="2562900" cy="68508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sp>
        <p:nvSpPr>
          <p:cNvPr id="66" name="Shape 66"/>
          <p:cNvSpPr txBox="1"/>
          <p:nvPr/>
        </p:nvSpPr>
        <p:spPr>
          <a:xfrm>
            <a:off x="4052250" y="438750"/>
            <a:ext cx="1039500" cy="701100"/>
          </a:xfrm>
          <a:prstGeom prst="rect">
            <a:avLst/>
          </a:prstGeom>
          <a:noFill/>
          <a:ln>
            <a:noFill/>
          </a:ln>
        </p:spPr>
        <p:txBody>
          <a:bodyPr anchorCtr="0" anchor="t" bIns="91425" lIns="91425" rIns="91425" tIns="91425">
            <a:noAutofit/>
          </a:bodyPr>
          <a:lstStyle/>
          <a:p>
            <a:pPr lvl="0" rtl="0">
              <a:spcBef>
                <a:spcPts val="0"/>
              </a:spcBef>
              <a:buNone/>
            </a:pPr>
            <a:r>
              <a:rPr b="1" lang="en" sz="2500">
                <a:solidFill>
                  <a:srgbClr val="3A89F6"/>
                </a:solidFill>
                <a:latin typeface="Abel"/>
                <a:ea typeface="Abel"/>
                <a:cs typeface="Abel"/>
                <a:sym typeface="Abel"/>
              </a:rPr>
              <a:t>TEAM </a:t>
            </a:r>
          </a:p>
        </p:txBody>
      </p:sp>
      <p:pic>
        <p:nvPicPr>
          <p:cNvPr id="67" name="Shape 67"/>
          <p:cNvPicPr preferRelativeResize="0"/>
          <p:nvPr/>
        </p:nvPicPr>
        <p:blipFill rotWithShape="1">
          <a:blip r:embed="rId3">
            <a:alphaModFix/>
          </a:blip>
          <a:srcRect b="50927" l="37531" r="12664" t="9260"/>
          <a:stretch/>
        </p:blipFill>
        <p:spPr>
          <a:xfrm>
            <a:off x="480150" y="1517600"/>
            <a:ext cx="1775400" cy="1772700"/>
          </a:xfrm>
          <a:prstGeom prst="ellipse">
            <a:avLst/>
          </a:prstGeom>
          <a:noFill/>
          <a:ln>
            <a:noFill/>
          </a:ln>
        </p:spPr>
      </p:pic>
      <p:pic>
        <p:nvPicPr>
          <p:cNvPr id="68" name="Shape 68"/>
          <p:cNvPicPr preferRelativeResize="0"/>
          <p:nvPr/>
        </p:nvPicPr>
        <p:blipFill rotWithShape="1">
          <a:blip r:embed="rId4">
            <a:alphaModFix/>
          </a:blip>
          <a:srcRect b="13669" l="19395" r="21829" t="1476"/>
          <a:stretch/>
        </p:blipFill>
        <p:spPr>
          <a:xfrm>
            <a:off x="2627450" y="1502300"/>
            <a:ext cx="1775400" cy="1803300"/>
          </a:xfrm>
          <a:prstGeom prst="ellipse">
            <a:avLst/>
          </a:prstGeom>
          <a:noFill/>
          <a:ln>
            <a:noFill/>
          </a:ln>
        </p:spPr>
      </p:pic>
      <p:pic>
        <p:nvPicPr>
          <p:cNvPr id="69" name="Shape 69"/>
          <p:cNvPicPr preferRelativeResize="0"/>
          <p:nvPr/>
        </p:nvPicPr>
        <p:blipFill>
          <a:blip r:embed="rId5">
            <a:alphaModFix/>
          </a:blip>
          <a:stretch>
            <a:fillRect/>
          </a:stretch>
        </p:blipFill>
        <p:spPr>
          <a:xfrm>
            <a:off x="4774749" y="1472450"/>
            <a:ext cx="1863000" cy="1863000"/>
          </a:xfrm>
          <a:prstGeom prst="ellipse">
            <a:avLst/>
          </a:prstGeom>
          <a:noFill/>
          <a:ln>
            <a:noFill/>
          </a:ln>
        </p:spPr>
      </p:pic>
      <p:pic>
        <p:nvPicPr>
          <p:cNvPr id="70" name="Shape 70"/>
          <p:cNvPicPr preferRelativeResize="0"/>
          <p:nvPr/>
        </p:nvPicPr>
        <p:blipFill rotWithShape="1">
          <a:blip r:embed="rId6">
            <a:alphaModFix/>
          </a:blip>
          <a:srcRect b="38163" l="13540" r="13540" t="6948"/>
          <a:stretch/>
        </p:blipFill>
        <p:spPr>
          <a:xfrm>
            <a:off x="6904400" y="1469218"/>
            <a:ext cx="1863000" cy="1869599"/>
          </a:xfrm>
          <a:prstGeom prst="ellipse">
            <a:avLst/>
          </a:prstGeom>
          <a:noFill/>
          <a:ln>
            <a:noFill/>
          </a:ln>
        </p:spPr>
      </p:pic>
      <p:sp>
        <p:nvSpPr>
          <p:cNvPr id="71" name="Shape 71"/>
          <p:cNvSpPr txBox="1"/>
          <p:nvPr/>
        </p:nvSpPr>
        <p:spPr>
          <a:xfrm>
            <a:off x="480150" y="3543050"/>
            <a:ext cx="1775400" cy="9939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434343"/>
                </a:solidFill>
                <a:highlight>
                  <a:srgbClr val="FFFFFF"/>
                </a:highlight>
                <a:latin typeface="Abel"/>
                <a:ea typeface="Abel"/>
                <a:cs typeface="Abel"/>
                <a:sym typeface="Abel"/>
              </a:rPr>
              <a:t>Jasmine Oh</a:t>
            </a:r>
          </a:p>
          <a:p>
            <a:pPr lvl="0" rtl="0" algn="ctr">
              <a:spcBef>
                <a:spcPts val="0"/>
              </a:spcBef>
              <a:buNone/>
            </a:pPr>
            <a:r>
              <a:t/>
            </a:r>
            <a:endParaRPr b="1" sz="1100">
              <a:solidFill>
                <a:srgbClr val="434343"/>
              </a:solidFill>
              <a:highlight>
                <a:srgbClr val="FFFFFF"/>
              </a:highlight>
              <a:latin typeface="Abel"/>
              <a:ea typeface="Abel"/>
              <a:cs typeface="Abel"/>
              <a:sym typeface="Abel"/>
            </a:endParaRPr>
          </a:p>
          <a:p>
            <a:pPr lvl="0" rtl="0" algn="ctr">
              <a:spcBef>
                <a:spcPts val="0"/>
              </a:spcBef>
              <a:buNone/>
            </a:pPr>
            <a:r>
              <a:rPr b="1" lang="en" sz="1100">
                <a:solidFill>
                  <a:srgbClr val="434343"/>
                </a:solidFill>
                <a:highlight>
                  <a:srgbClr val="FFFFFF"/>
                </a:highlight>
                <a:latin typeface="Abel"/>
                <a:ea typeface="Abel"/>
                <a:cs typeface="Abel"/>
                <a:sym typeface="Abel"/>
              </a:rPr>
              <a:t>MFA</a:t>
            </a:r>
          </a:p>
          <a:p>
            <a:pPr lvl="0" rtl="0" algn="ctr">
              <a:spcBef>
                <a:spcPts val="0"/>
              </a:spcBef>
              <a:buNone/>
            </a:pPr>
            <a:r>
              <a:rPr b="1" lang="en" sz="1100">
                <a:solidFill>
                  <a:srgbClr val="434343"/>
                </a:solidFill>
                <a:highlight>
                  <a:srgbClr val="FFFFFF"/>
                </a:highlight>
                <a:latin typeface="Abel"/>
                <a:ea typeface="Abel"/>
                <a:cs typeface="Abel"/>
                <a:sym typeface="Abel"/>
              </a:rPr>
              <a:t>Parsons Design &amp; Technology </a:t>
            </a:r>
          </a:p>
        </p:txBody>
      </p:sp>
      <p:sp>
        <p:nvSpPr>
          <p:cNvPr id="72" name="Shape 72"/>
          <p:cNvSpPr txBox="1"/>
          <p:nvPr/>
        </p:nvSpPr>
        <p:spPr>
          <a:xfrm>
            <a:off x="2649350" y="3543050"/>
            <a:ext cx="1775400" cy="9939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434343"/>
                </a:solidFill>
                <a:highlight>
                  <a:srgbClr val="FFFFFF"/>
                </a:highlight>
                <a:latin typeface="Abel"/>
                <a:ea typeface="Abel"/>
                <a:cs typeface="Abel"/>
                <a:sym typeface="Abel"/>
              </a:rPr>
              <a:t>Sam Haveson</a:t>
            </a:r>
          </a:p>
          <a:p>
            <a:pPr lvl="0" rtl="0" algn="ctr">
              <a:spcBef>
                <a:spcPts val="0"/>
              </a:spcBef>
              <a:buNone/>
            </a:pPr>
            <a:r>
              <a:t/>
            </a:r>
            <a:endParaRPr b="1" sz="1100">
              <a:solidFill>
                <a:srgbClr val="434343"/>
              </a:solidFill>
              <a:highlight>
                <a:srgbClr val="FFFFFF"/>
              </a:highlight>
              <a:latin typeface="Abel"/>
              <a:ea typeface="Abel"/>
              <a:cs typeface="Abel"/>
              <a:sym typeface="Abel"/>
            </a:endParaRPr>
          </a:p>
          <a:p>
            <a:pPr lvl="0" rtl="0" algn="ctr">
              <a:spcBef>
                <a:spcPts val="0"/>
              </a:spcBef>
              <a:buNone/>
            </a:pPr>
            <a:r>
              <a:rPr b="1" lang="en" sz="1100">
                <a:solidFill>
                  <a:srgbClr val="434343"/>
                </a:solidFill>
                <a:highlight>
                  <a:srgbClr val="FFFFFF"/>
                </a:highlight>
                <a:latin typeface="Abel"/>
                <a:ea typeface="Abel"/>
                <a:cs typeface="Abel"/>
                <a:sym typeface="Abel"/>
              </a:rPr>
              <a:t>MBA</a:t>
            </a:r>
          </a:p>
          <a:p>
            <a:pPr lvl="0" rtl="0" algn="ctr">
              <a:spcBef>
                <a:spcPts val="0"/>
              </a:spcBef>
              <a:buNone/>
            </a:pPr>
            <a:r>
              <a:rPr b="1" lang="en" sz="1100">
                <a:solidFill>
                  <a:srgbClr val="434343"/>
                </a:solidFill>
                <a:highlight>
                  <a:srgbClr val="FFFFFF"/>
                </a:highlight>
                <a:latin typeface="Abel"/>
                <a:ea typeface="Abel"/>
                <a:cs typeface="Abel"/>
                <a:sym typeface="Abel"/>
              </a:rPr>
              <a:t>Cornell Tech </a:t>
            </a:r>
          </a:p>
        </p:txBody>
      </p:sp>
      <p:sp>
        <p:nvSpPr>
          <p:cNvPr id="73" name="Shape 73"/>
          <p:cNvSpPr txBox="1"/>
          <p:nvPr/>
        </p:nvSpPr>
        <p:spPr>
          <a:xfrm>
            <a:off x="4818550" y="3543050"/>
            <a:ext cx="1775400" cy="9939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434343"/>
                </a:solidFill>
                <a:highlight>
                  <a:srgbClr val="FFFFFF"/>
                </a:highlight>
                <a:latin typeface="Abel"/>
                <a:ea typeface="Abel"/>
                <a:cs typeface="Abel"/>
                <a:sym typeface="Abel"/>
              </a:rPr>
              <a:t>Lannie Miao</a:t>
            </a:r>
          </a:p>
          <a:p>
            <a:pPr lvl="0" rtl="0" algn="ctr">
              <a:spcBef>
                <a:spcPts val="0"/>
              </a:spcBef>
              <a:buNone/>
            </a:pPr>
            <a:r>
              <a:t/>
            </a:r>
            <a:endParaRPr b="1" sz="1100">
              <a:solidFill>
                <a:srgbClr val="434343"/>
              </a:solidFill>
              <a:highlight>
                <a:srgbClr val="FFFFFF"/>
              </a:highlight>
              <a:latin typeface="Abel"/>
              <a:ea typeface="Abel"/>
              <a:cs typeface="Abel"/>
              <a:sym typeface="Abel"/>
            </a:endParaRPr>
          </a:p>
          <a:p>
            <a:pPr lvl="0" rtl="0" algn="ctr">
              <a:spcBef>
                <a:spcPts val="0"/>
              </a:spcBef>
              <a:buNone/>
            </a:pPr>
            <a:r>
              <a:rPr b="1" lang="en" sz="1100">
                <a:solidFill>
                  <a:srgbClr val="434343"/>
                </a:solidFill>
                <a:highlight>
                  <a:srgbClr val="FFFFFF"/>
                </a:highlight>
                <a:latin typeface="Abel"/>
                <a:ea typeface="Abel"/>
                <a:cs typeface="Abel"/>
                <a:sym typeface="Abel"/>
              </a:rPr>
              <a:t>Connective Media</a:t>
            </a:r>
          </a:p>
          <a:p>
            <a:pPr lvl="0" rtl="0" algn="ctr">
              <a:spcBef>
                <a:spcPts val="0"/>
              </a:spcBef>
              <a:buNone/>
            </a:pPr>
            <a:r>
              <a:rPr b="1" lang="en" sz="1100">
                <a:solidFill>
                  <a:srgbClr val="434343"/>
                </a:solidFill>
                <a:highlight>
                  <a:srgbClr val="FFFFFF"/>
                </a:highlight>
                <a:latin typeface="Abel"/>
                <a:ea typeface="Abel"/>
                <a:cs typeface="Abel"/>
                <a:sym typeface="Abel"/>
              </a:rPr>
              <a:t>Cornell Tech</a:t>
            </a:r>
          </a:p>
        </p:txBody>
      </p:sp>
      <p:sp>
        <p:nvSpPr>
          <p:cNvPr id="74" name="Shape 74"/>
          <p:cNvSpPr txBox="1"/>
          <p:nvPr/>
        </p:nvSpPr>
        <p:spPr>
          <a:xfrm>
            <a:off x="6987750" y="3543050"/>
            <a:ext cx="1775400" cy="9939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434343"/>
                </a:solidFill>
                <a:highlight>
                  <a:srgbClr val="FFFFFF"/>
                </a:highlight>
                <a:latin typeface="Abel"/>
                <a:ea typeface="Abel"/>
                <a:cs typeface="Abel"/>
                <a:sym typeface="Abel"/>
              </a:rPr>
              <a:t>Ziyan Yao</a:t>
            </a:r>
          </a:p>
          <a:p>
            <a:pPr lvl="0" rtl="0" algn="ctr">
              <a:spcBef>
                <a:spcPts val="0"/>
              </a:spcBef>
              <a:buNone/>
            </a:pPr>
            <a:r>
              <a:t/>
            </a:r>
            <a:endParaRPr b="1" sz="1100">
              <a:solidFill>
                <a:srgbClr val="434343"/>
              </a:solidFill>
              <a:highlight>
                <a:srgbClr val="FFFFFF"/>
              </a:highlight>
              <a:latin typeface="Abel"/>
              <a:ea typeface="Abel"/>
              <a:cs typeface="Abel"/>
              <a:sym typeface="Abel"/>
            </a:endParaRPr>
          </a:p>
          <a:p>
            <a:pPr lvl="0" rtl="0" algn="ctr">
              <a:spcBef>
                <a:spcPts val="0"/>
              </a:spcBef>
              <a:buNone/>
            </a:pPr>
            <a:r>
              <a:rPr b="1" lang="en" sz="1100">
                <a:solidFill>
                  <a:srgbClr val="434343"/>
                </a:solidFill>
                <a:highlight>
                  <a:srgbClr val="FFFFFF"/>
                </a:highlight>
                <a:latin typeface="Abel"/>
                <a:ea typeface="Abel"/>
                <a:cs typeface="Abel"/>
                <a:sym typeface="Abel"/>
              </a:rPr>
              <a:t>Computer Science</a:t>
            </a:r>
          </a:p>
          <a:p>
            <a:pPr lvl="0" rtl="0" algn="ctr">
              <a:spcBef>
                <a:spcPts val="0"/>
              </a:spcBef>
              <a:buNone/>
            </a:pPr>
            <a:r>
              <a:rPr b="1" lang="en" sz="1100">
                <a:solidFill>
                  <a:srgbClr val="434343"/>
                </a:solidFill>
                <a:highlight>
                  <a:srgbClr val="FFFFFF"/>
                </a:highlight>
                <a:latin typeface="Abel"/>
                <a:ea typeface="Abel"/>
                <a:cs typeface="Abel"/>
                <a:sym typeface="Abel"/>
              </a:rPr>
              <a:t>Cornell Tech</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pic>
        <p:nvPicPr>
          <p:cNvPr id="79" name="Shape 79"/>
          <p:cNvPicPr preferRelativeResize="0"/>
          <p:nvPr/>
        </p:nvPicPr>
        <p:blipFill>
          <a:blip r:embed="rId3">
            <a:alphaModFix/>
          </a:blip>
          <a:stretch>
            <a:fillRect/>
          </a:stretch>
        </p:blipFill>
        <p:spPr>
          <a:xfrm>
            <a:off x="24216" y="0"/>
            <a:ext cx="9095567" cy="5143499"/>
          </a:xfrm>
          <a:prstGeom prst="rect">
            <a:avLst/>
          </a:prstGeom>
          <a:noFill/>
          <a:ln>
            <a:noFill/>
          </a:ln>
        </p:spPr>
      </p:pic>
      <p:sp>
        <p:nvSpPr>
          <p:cNvPr id="80" name="Shape 80"/>
          <p:cNvSpPr txBox="1"/>
          <p:nvPr/>
        </p:nvSpPr>
        <p:spPr>
          <a:xfrm>
            <a:off x="209775" y="2147725"/>
            <a:ext cx="8910000" cy="1650000"/>
          </a:xfrm>
          <a:prstGeom prst="rect">
            <a:avLst/>
          </a:prstGeom>
          <a:noFill/>
          <a:ln>
            <a:noFill/>
          </a:ln>
        </p:spPr>
        <p:txBody>
          <a:bodyPr anchorCtr="0" anchor="t" bIns="91425" lIns="91425" rIns="91425" tIns="91425">
            <a:noAutofit/>
          </a:bodyPr>
          <a:lstStyle/>
          <a:p>
            <a:pPr lvl="0" algn="ctr">
              <a:spcBef>
                <a:spcPts val="0"/>
              </a:spcBef>
              <a:buNone/>
            </a:pPr>
            <a:r>
              <a:rPr lang="en" sz="2400">
                <a:solidFill>
                  <a:srgbClr val="FFFFFF"/>
                </a:solidFill>
                <a:latin typeface="Abel"/>
                <a:ea typeface="Abel"/>
                <a:cs typeface="Abel"/>
                <a:sym typeface="Abel"/>
              </a:rPr>
              <a:t>85% of </a:t>
            </a:r>
            <a:r>
              <a:rPr lang="en" sz="2400">
                <a:solidFill>
                  <a:srgbClr val="FFFFFF"/>
                </a:solidFill>
                <a:latin typeface="Abel"/>
                <a:ea typeface="Abel"/>
                <a:cs typeface="Abel"/>
                <a:sym typeface="Abel"/>
              </a:rPr>
              <a:t>18-24 year olds who traveled in 2016 took a </a:t>
            </a:r>
            <a:r>
              <a:rPr lang="en" sz="2400">
                <a:solidFill>
                  <a:srgbClr val="FFFFFF"/>
                </a:solidFill>
                <a:latin typeface="Abel"/>
                <a:ea typeface="Abel"/>
                <a:cs typeface="Abel"/>
                <a:sym typeface="Abel"/>
              </a:rPr>
              <a:t>panorama</a:t>
            </a:r>
            <a:r>
              <a:rPr lang="en" sz="2400">
                <a:solidFill>
                  <a:srgbClr val="FFFFFF"/>
                </a:solidFill>
                <a:latin typeface="Abel"/>
                <a:ea typeface="Abel"/>
                <a:cs typeface="Abel"/>
                <a:sym typeface="Abel"/>
              </a:rPr>
              <a:t> photo </a:t>
            </a:r>
            <a:br>
              <a:rPr lang="en" sz="2400">
                <a:solidFill>
                  <a:srgbClr val="FFFFFF"/>
                </a:solidFill>
                <a:latin typeface="Abel"/>
                <a:ea typeface="Abel"/>
                <a:cs typeface="Abel"/>
                <a:sym typeface="Abel"/>
              </a:rPr>
            </a:b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pic>
        <p:nvPicPr>
          <p:cNvPr id="85" name="Shape 85"/>
          <p:cNvPicPr preferRelativeResize="0"/>
          <p:nvPr/>
        </p:nvPicPr>
        <p:blipFill>
          <a:blip r:embed="rId3">
            <a:alphaModFix/>
          </a:blip>
          <a:stretch>
            <a:fillRect/>
          </a:stretch>
        </p:blipFill>
        <p:spPr>
          <a:xfrm>
            <a:off x="0" y="0"/>
            <a:ext cx="9144002" cy="6094489"/>
          </a:xfrm>
          <a:prstGeom prst="rect">
            <a:avLst/>
          </a:prstGeom>
          <a:noFill/>
          <a:ln>
            <a:noFill/>
          </a:ln>
        </p:spPr>
      </p:pic>
      <p:sp>
        <p:nvSpPr>
          <p:cNvPr id="86" name="Shape 86"/>
          <p:cNvSpPr txBox="1"/>
          <p:nvPr/>
        </p:nvSpPr>
        <p:spPr>
          <a:xfrm>
            <a:off x="6308975" y="744250"/>
            <a:ext cx="2562900" cy="6495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B3DDF6"/>
                </a:solidFill>
                <a:latin typeface="Abel"/>
                <a:ea typeface="Abel"/>
                <a:cs typeface="Abel"/>
                <a:sym typeface="Abel"/>
              </a:rPr>
              <a:t>Meet Kate</a:t>
            </a:r>
          </a:p>
        </p:txBody>
      </p:sp>
      <p:sp>
        <p:nvSpPr>
          <p:cNvPr id="87" name="Shape 87"/>
          <p:cNvSpPr txBox="1"/>
          <p:nvPr/>
        </p:nvSpPr>
        <p:spPr>
          <a:xfrm>
            <a:off x="6363750" y="1393750"/>
            <a:ext cx="1949100" cy="1076400"/>
          </a:xfrm>
          <a:prstGeom prst="rect">
            <a:avLst/>
          </a:prstGeom>
          <a:noFill/>
          <a:ln>
            <a:noFill/>
          </a:ln>
        </p:spPr>
        <p:txBody>
          <a:bodyPr anchorCtr="0" anchor="t" bIns="91425" lIns="91425" rIns="91425" tIns="91425">
            <a:noAutofit/>
          </a:bodyPr>
          <a:lstStyle/>
          <a:p>
            <a:pPr lvl="0" rtl="0" algn="l">
              <a:lnSpc>
                <a:spcPct val="115000"/>
              </a:lnSpc>
              <a:spcBef>
                <a:spcPts val="0"/>
              </a:spcBef>
              <a:buNone/>
            </a:pPr>
            <a:r>
              <a:rPr lang="en" sz="1000">
                <a:solidFill>
                  <a:srgbClr val="B3DDF6"/>
                </a:solidFill>
                <a:latin typeface="Abel"/>
                <a:ea typeface="Abel"/>
                <a:cs typeface="Abel"/>
                <a:sym typeface="Abel"/>
              </a:rPr>
              <a:t>Age: 21</a:t>
            </a:r>
          </a:p>
          <a:p>
            <a:pPr lvl="0" rtl="0" algn="l">
              <a:lnSpc>
                <a:spcPct val="115000"/>
              </a:lnSpc>
              <a:spcBef>
                <a:spcPts val="0"/>
              </a:spcBef>
              <a:buNone/>
            </a:pPr>
            <a:r>
              <a:rPr lang="en" sz="1000">
                <a:solidFill>
                  <a:srgbClr val="B3DDF6"/>
                </a:solidFill>
                <a:latin typeface="Abel"/>
                <a:ea typeface="Abel"/>
                <a:cs typeface="Abel"/>
                <a:sym typeface="Abel"/>
              </a:rPr>
              <a:t>Hometown: Arlington, VA</a:t>
            </a:r>
          </a:p>
          <a:p>
            <a:pPr lvl="0" rtl="0" algn="l">
              <a:lnSpc>
                <a:spcPct val="115000"/>
              </a:lnSpc>
              <a:spcBef>
                <a:spcPts val="0"/>
              </a:spcBef>
              <a:buNone/>
            </a:pPr>
            <a:r>
              <a:rPr lang="en" sz="1000">
                <a:solidFill>
                  <a:srgbClr val="B3DDF6"/>
                </a:solidFill>
                <a:latin typeface="Abel"/>
                <a:ea typeface="Abel"/>
                <a:cs typeface="Abel"/>
                <a:sym typeface="Abel"/>
              </a:rPr>
              <a:t>College: UCLA</a:t>
            </a:r>
          </a:p>
          <a:p>
            <a:pPr lvl="0" rtl="0" algn="l">
              <a:lnSpc>
                <a:spcPct val="115000"/>
              </a:lnSpc>
              <a:spcBef>
                <a:spcPts val="0"/>
              </a:spcBef>
              <a:buClr>
                <a:schemeClr val="dk1"/>
              </a:buClr>
              <a:buSzPct val="110000"/>
              <a:buFont typeface="Arial"/>
              <a:buNone/>
            </a:pPr>
            <a:r>
              <a:rPr lang="en" sz="1000">
                <a:solidFill>
                  <a:srgbClr val="B3DDF6"/>
                </a:solidFill>
                <a:latin typeface="Abel"/>
                <a:ea typeface="Abel"/>
                <a:cs typeface="Abel"/>
                <a:sym typeface="Abel"/>
              </a:rPr>
              <a:t>Major: Fashion</a:t>
            </a:r>
            <a:br>
              <a:rPr lang="en" sz="1000">
                <a:solidFill>
                  <a:srgbClr val="B3DDF6"/>
                </a:solidFill>
                <a:latin typeface="Abel"/>
                <a:ea typeface="Abel"/>
                <a:cs typeface="Abel"/>
                <a:sym typeface="Abel"/>
              </a:rPr>
            </a:br>
          </a:p>
        </p:txBody>
      </p:sp>
      <p:sp>
        <p:nvSpPr>
          <p:cNvPr id="88" name="Shape 88"/>
          <p:cNvSpPr txBox="1"/>
          <p:nvPr/>
        </p:nvSpPr>
        <p:spPr>
          <a:xfrm>
            <a:off x="2473750" y="3156450"/>
            <a:ext cx="4677300" cy="1598700"/>
          </a:xfrm>
          <a:prstGeom prst="rect">
            <a:avLst/>
          </a:prstGeom>
          <a:noFill/>
          <a:ln>
            <a:noFill/>
          </a:ln>
        </p:spPr>
        <p:txBody>
          <a:bodyPr anchorCtr="0" anchor="t" bIns="91425" lIns="91425" rIns="91425" tIns="91425">
            <a:noAutofit/>
          </a:bodyPr>
          <a:lstStyle/>
          <a:p>
            <a:pPr lvl="0" rtl="0">
              <a:spcBef>
                <a:spcPts val="0"/>
              </a:spcBef>
              <a:buNone/>
            </a:pPr>
            <a:r>
              <a:rPr b="1" i="1" lang="en" sz="1800">
                <a:solidFill>
                  <a:srgbClr val="FFFFFF"/>
                </a:solidFill>
                <a:latin typeface="Abel"/>
                <a:ea typeface="Abel"/>
                <a:cs typeface="Abel"/>
                <a:sym typeface="Abel"/>
              </a:rPr>
              <a:t>”When I travel to New York for NYFW I love to take pictures and videos throughout my day. I try to capture everything , from the streets to fashion, so I can share the feelings and the whole environment with my friends back home.” </a:t>
            </a:r>
          </a:p>
          <a:p>
            <a:pPr lvl="0" rtl="0">
              <a:spcBef>
                <a:spcPts val="0"/>
              </a:spcBef>
              <a:buNone/>
            </a:pPr>
            <a:r>
              <a:t/>
            </a:r>
            <a:endParaRPr b="1" i="1" sz="1800">
              <a:solidFill>
                <a:srgbClr val="FFFFFF"/>
              </a:solidFill>
              <a:latin typeface="Abel"/>
              <a:ea typeface="Abel"/>
              <a:cs typeface="Abel"/>
              <a:sym typeface="Abel"/>
            </a:endParaRPr>
          </a:p>
          <a:p>
            <a:pPr lvl="0">
              <a:spcBef>
                <a:spcPts val="0"/>
              </a:spcBef>
              <a:buNone/>
            </a:pPr>
            <a:r>
              <a:t/>
            </a:r>
            <a:endParaRPr b="1" i="1" sz="1800">
              <a:solidFill>
                <a:srgbClr val="FFFFFF"/>
              </a:solidFill>
              <a:latin typeface="Abel"/>
              <a:ea typeface="Abel"/>
              <a:cs typeface="Abel"/>
              <a:sym typeface="Abe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 name="Shape 92"/>
        <p:cNvGrpSpPr/>
        <p:nvPr/>
      </p:nvGrpSpPr>
      <p:grpSpPr>
        <a:xfrm>
          <a:off x="0" y="0"/>
          <a:ext cx="0" cy="0"/>
          <a:chOff x="0" y="0"/>
          <a:chExt cx="0" cy="0"/>
        </a:xfrm>
      </p:grpSpPr>
      <p:pic>
        <p:nvPicPr>
          <p:cNvPr id="93" name="Shape 93"/>
          <p:cNvPicPr preferRelativeResize="0"/>
          <p:nvPr/>
        </p:nvPicPr>
        <p:blipFill rotWithShape="1">
          <a:blip r:embed="rId3">
            <a:alphaModFix/>
          </a:blip>
          <a:srcRect b="7132" l="0" r="0" t="0"/>
          <a:stretch/>
        </p:blipFill>
        <p:spPr>
          <a:xfrm>
            <a:off x="939625" y="237400"/>
            <a:ext cx="2734500" cy="4516900"/>
          </a:xfrm>
          <a:prstGeom prst="rect">
            <a:avLst/>
          </a:prstGeom>
          <a:noFill/>
          <a:ln>
            <a:noFill/>
          </a:ln>
        </p:spPr>
      </p:pic>
      <p:sp>
        <p:nvSpPr>
          <p:cNvPr id="94" name="Shape 94"/>
          <p:cNvSpPr txBox="1"/>
          <p:nvPr/>
        </p:nvSpPr>
        <p:spPr>
          <a:xfrm>
            <a:off x="2923650" y="1903300"/>
            <a:ext cx="6762600" cy="937500"/>
          </a:xfrm>
          <a:prstGeom prst="rect">
            <a:avLst/>
          </a:prstGeom>
          <a:noFill/>
          <a:ln>
            <a:noFill/>
          </a:ln>
        </p:spPr>
        <p:txBody>
          <a:bodyPr anchorCtr="0" anchor="t" bIns="91425" lIns="91425" rIns="91425" tIns="91425">
            <a:noAutofit/>
          </a:bodyPr>
          <a:lstStyle/>
          <a:p>
            <a:pPr lvl="0" rtl="0" algn="ctr">
              <a:spcBef>
                <a:spcPts val="0"/>
              </a:spcBef>
              <a:buClr>
                <a:schemeClr val="dk1"/>
              </a:buClr>
              <a:buSzPct val="34375"/>
              <a:buFont typeface="Arial"/>
              <a:buNone/>
            </a:pPr>
            <a:r>
              <a:rPr b="1" i="1" lang="en" sz="3200">
                <a:solidFill>
                  <a:schemeClr val="dk2"/>
                </a:solidFill>
                <a:latin typeface="Abel"/>
                <a:ea typeface="Abel"/>
                <a:cs typeface="Abel"/>
                <a:sym typeface="Abel"/>
              </a:rPr>
              <a:t>This experience is scattered.</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nvSpPr>
        <p:spPr>
          <a:xfrm>
            <a:off x="967125" y="979625"/>
            <a:ext cx="7410000" cy="3586800"/>
          </a:xfrm>
          <a:prstGeom prst="rect">
            <a:avLst/>
          </a:prstGeom>
          <a:noFill/>
          <a:ln>
            <a:noFill/>
          </a:ln>
        </p:spPr>
        <p:txBody>
          <a:bodyPr anchorCtr="0" anchor="t" bIns="91425" lIns="91425" rIns="91425" tIns="91425">
            <a:noAutofit/>
          </a:bodyPr>
          <a:lstStyle/>
          <a:p>
            <a:pPr lvl="0" rtl="0">
              <a:lnSpc>
                <a:spcPct val="100000"/>
              </a:lnSpc>
              <a:spcBef>
                <a:spcPts val="0"/>
              </a:spcBef>
              <a:spcAft>
                <a:spcPts val="1600"/>
              </a:spcAft>
              <a:buNone/>
            </a:pPr>
            <a:r>
              <a:rPr b="1" lang="en" sz="1800">
                <a:solidFill>
                  <a:schemeClr val="dk1"/>
                </a:solidFill>
                <a:latin typeface="Abel"/>
                <a:ea typeface="Abel"/>
                <a:cs typeface="Abel"/>
                <a:sym typeface="Abel"/>
              </a:rPr>
              <a:t>Target audience</a:t>
            </a:r>
          </a:p>
          <a:p>
            <a:pPr lvl="0" rtl="0">
              <a:lnSpc>
                <a:spcPct val="100000"/>
              </a:lnSpc>
              <a:spcBef>
                <a:spcPts val="0"/>
              </a:spcBef>
              <a:spcAft>
                <a:spcPts val="1600"/>
              </a:spcAft>
              <a:buNone/>
            </a:pPr>
            <a:r>
              <a:rPr lang="en" sz="1600">
                <a:solidFill>
                  <a:schemeClr val="dk1"/>
                </a:solidFill>
                <a:latin typeface="Abel"/>
                <a:ea typeface="Abel"/>
                <a:cs typeface="Abel"/>
                <a:sym typeface="Abel"/>
              </a:rPr>
              <a:t>18-24 year olds who travel and capture photos and videos in new places.</a:t>
            </a:r>
          </a:p>
          <a:p>
            <a:pPr lvl="0" rtl="0">
              <a:lnSpc>
                <a:spcPct val="100000"/>
              </a:lnSpc>
              <a:spcBef>
                <a:spcPts val="0"/>
              </a:spcBef>
              <a:spcAft>
                <a:spcPts val="1600"/>
              </a:spcAft>
              <a:buNone/>
            </a:pPr>
            <a:r>
              <a:rPr b="1" lang="en" sz="1800">
                <a:solidFill>
                  <a:schemeClr val="dk1"/>
                </a:solidFill>
                <a:latin typeface="Abel"/>
                <a:ea typeface="Abel"/>
                <a:cs typeface="Abel"/>
                <a:sym typeface="Abel"/>
              </a:rPr>
              <a:t>Problem</a:t>
            </a:r>
          </a:p>
          <a:p>
            <a:pPr lvl="0" rtl="0">
              <a:lnSpc>
                <a:spcPct val="100000"/>
              </a:lnSpc>
              <a:spcBef>
                <a:spcPts val="0"/>
              </a:spcBef>
              <a:spcAft>
                <a:spcPts val="1600"/>
              </a:spcAft>
              <a:buNone/>
            </a:pPr>
            <a:r>
              <a:rPr lang="en" sz="1600">
                <a:solidFill>
                  <a:schemeClr val="dk1"/>
                </a:solidFill>
                <a:latin typeface="Abel"/>
                <a:ea typeface="Abel"/>
                <a:cs typeface="Abel"/>
                <a:sym typeface="Abel"/>
              </a:rPr>
              <a:t>Millennials are searching for </a:t>
            </a:r>
            <a:r>
              <a:rPr b="1" lang="en" sz="1600">
                <a:solidFill>
                  <a:schemeClr val="dk1"/>
                </a:solidFill>
                <a:latin typeface="Abel"/>
                <a:ea typeface="Abel"/>
                <a:cs typeface="Abel"/>
                <a:sym typeface="Abel"/>
              </a:rPr>
              <a:t>creative</a:t>
            </a:r>
            <a:r>
              <a:rPr lang="en" sz="1600">
                <a:solidFill>
                  <a:schemeClr val="dk1"/>
                </a:solidFill>
                <a:latin typeface="Abel"/>
                <a:ea typeface="Abel"/>
                <a:cs typeface="Abel"/>
                <a:sym typeface="Abel"/>
              </a:rPr>
              <a:t> ways to express themselves and their experiences. Photos are one dimensional and </a:t>
            </a:r>
            <a:r>
              <a:rPr b="1" lang="en" sz="1600">
                <a:solidFill>
                  <a:schemeClr val="dk1"/>
                </a:solidFill>
                <a:latin typeface="Abel"/>
                <a:ea typeface="Abel"/>
                <a:cs typeface="Abel"/>
                <a:sym typeface="Abel"/>
              </a:rPr>
              <a:t>lack depth for capturing the whole environment</a:t>
            </a:r>
            <a:r>
              <a:rPr lang="en" sz="1600">
                <a:solidFill>
                  <a:schemeClr val="dk1"/>
                </a:solidFill>
                <a:latin typeface="Abel"/>
                <a:ea typeface="Abel"/>
                <a:cs typeface="Abel"/>
                <a:sym typeface="Abel"/>
              </a:rPr>
              <a:t>. </a:t>
            </a:r>
            <a:br>
              <a:rPr lang="en" sz="1600">
                <a:solidFill>
                  <a:schemeClr val="dk1"/>
                </a:solidFill>
                <a:latin typeface="Abel"/>
                <a:ea typeface="Abel"/>
                <a:cs typeface="Abel"/>
                <a:sym typeface="Abel"/>
              </a:rPr>
            </a:br>
            <a:br>
              <a:rPr lang="en" sz="1600">
                <a:solidFill>
                  <a:schemeClr val="dk1"/>
                </a:solidFill>
                <a:latin typeface="Abel"/>
                <a:ea typeface="Abel"/>
                <a:cs typeface="Abel"/>
                <a:sym typeface="Abel"/>
              </a:rPr>
            </a:br>
            <a:r>
              <a:rPr b="1" lang="en" sz="1800">
                <a:solidFill>
                  <a:schemeClr val="dk1"/>
                </a:solidFill>
                <a:latin typeface="Abel"/>
                <a:ea typeface="Abel"/>
                <a:cs typeface="Abel"/>
                <a:sym typeface="Abel"/>
              </a:rPr>
              <a:t>Solution</a:t>
            </a:r>
          </a:p>
          <a:p>
            <a:pPr lvl="0" rtl="0">
              <a:lnSpc>
                <a:spcPct val="100000"/>
              </a:lnSpc>
              <a:spcBef>
                <a:spcPts val="0"/>
              </a:spcBef>
              <a:spcAft>
                <a:spcPts val="1600"/>
              </a:spcAft>
              <a:buNone/>
            </a:pPr>
            <a:r>
              <a:rPr lang="en" sz="1600">
                <a:solidFill>
                  <a:schemeClr val="dk1"/>
                </a:solidFill>
                <a:latin typeface="Abel"/>
                <a:ea typeface="Abel"/>
                <a:cs typeface="Abel"/>
                <a:sym typeface="Abel"/>
              </a:rPr>
              <a:t>Amazon Drive enables users to take 360 photos and share their travel routes with personalized annotation, guiding others to virtually walk through their journeys in Google Streetview and see the photos they’ve taken.</a:t>
            </a:r>
          </a:p>
          <a:p>
            <a:pPr lvl="0" rtl="0">
              <a:lnSpc>
                <a:spcPct val="100000"/>
              </a:lnSpc>
              <a:spcBef>
                <a:spcPts val="0"/>
              </a:spcBef>
              <a:spcAft>
                <a:spcPts val="1600"/>
              </a:spcAft>
              <a:buNone/>
            </a:pPr>
            <a:r>
              <a:t/>
            </a:r>
            <a:endParaRPr sz="1600">
              <a:solidFill>
                <a:schemeClr val="dk1"/>
              </a:solidFill>
              <a:latin typeface="Abel"/>
              <a:ea typeface="Abel"/>
              <a:cs typeface="Abel"/>
              <a:sym typeface="Abel"/>
            </a:endParaRPr>
          </a:p>
          <a:p>
            <a:pPr lvl="0" rtl="0" algn="l">
              <a:lnSpc>
                <a:spcPct val="100000"/>
              </a:lnSpc>
              <a:spcBef>
                <a:spcPts val="0"/>
              </a:spcBef>
              <a:spcAft>
                <a:spcPts val="1600"/>
              </a:spcAft>
              <a:buNone/>
            </a:pPr>
            <a:r>
              <a:t/>
            </a:r>
            <a:endParaRPr b="1" sz="1600">
              <a:solidFill>
                <a:schemeClr val="dk1"/>
              </a:solidFill>
              <a:latin typeface="Abel"/>
              <a:ea typeface="Abel"/>
              <a:cs typeface="Abel"/>
              <a:sym typeface="Abel"/>
            </a:endParaRPr>
          </a:p>
          <a:p>
            <a:pPr lvl="0" rtl="0">
              <a:lnSpc>
                <a:spcPct val="100000"/>
              </a:lnSpc>
              <a:spcBef>
                <a:spcPts val="0"/>
              </a:spcBef>
              <a:spcAft>
                <a:spcPts val="1600"/>
              </a:spcAft>
              <a:buClr>
                <a:schemeClr val="dk1"/>
              </a:buClr>
              <a:buFont typeface="Arial"/>
              <a:buNone/>
            </a:pPr>
            <a:r>
              <a:t/>
            </a:r>
            <a:endParaRPr>
              <a:solidFill>
                <a:schemeClr val="dk1"/>
              </a:solidFill>
              <a:latin typeface="Abel"/>
              <a:ea typeface="Abel"/>
              <a:cs typeface="Abel"/>
              <a:sym typeface="Abel"/>
            </a:endParaRPr>
          </a:p>
          <a:p>
            <a:pPr lvl="0" rtl="0">
              <a:lnSpc>
                <a:spcPct val="100000"/>
              </a:lnSpc>
              <a:spcBef>
                <a:spcPts val="0"/>
              </a:spcBef>
              <a:spcAft>
                <a:spcPts val="1600"/>
              </a:spcAft>
              <a:buClr>
                <a:schemeClr val="dk1"/>
              </a:buClr>
              <a:buFont typeface="Arial"/>
              <a:buNone/>
            </a:pPr>
            <a:r>
              <a:t/>
            </a:r>
            <a:endParaRPr>
              <a:solidFill>
                <a:schemeClr val="dk1"/>
              </a:solidFill>
              <a:latin typeface="Abel"/>
              <a:ea typeface="Abel"/>
              <a:cs typeface="Abel"/>
              <a:sym typeface="Abel"/>
            </a:endParaRPr>
          </a:p>
          <a:p>
            <a:pPr lvl="0">
              <a:lnSpc>
                <a:spcPct val="100000"/>
              </a:lnSpc>
              <a:spcBef>
                <a:spcPts val="0"/>
              </a:spcBef>
              <a:buNone/>
            </a:pPr>
            <a:r>
              <a:t/>
            </a:r>
            <a:endParaRPr>
              <a:latin typeface="Abel"/>
              <a:ea typeface="Abel"/>
              <a:cs typeface="Abel"/>
              <a:sym typeface="Abel"/>
            </a:endParaRPr>
          </a:p>
        </p:txBody>
      </p:sp>
      <p:sp>
        <p:nvSpPr>
          <p:cNvPr id="100" name="Shape 100"/>
          <p:cNvSpPr txBox="1"/>
          <p:nvPr/>
        </p:nvSpPr>
        <p:spPr>
          <a:xfrm>
            <a:off x="3999075" y="278525"/>
            <a:ext cx="1346100" cy="701100"/>
          </a:xfrm>
          <a:prstGeom prst="rect">
            <a:avLst/>
          </a:prstGeom>
          <a:noFill/>
          <a:ln>
            <a:noFill/>
          </a:ln>
        </p:spPr>
        <p:txBody>
          <a:bodyPr anchorCtr="0" anchor="t" bIns="91425" lIns="91425" rIns="91425" tIns="91425">
            <a:noAutofit/>
          </a:bodyPr>
          <a:lstStyle/>
          <a:p>
            <a:pPr lvl="0" rtl="0">
              <a:spcBef>
                <a:spcPts val="0"/>
              </a:spcBef>
              <a:buNone/>
            </a:pPr>
            <a:r>
              <a:rPr b="1" lang="en" sz="2000">
                <a:solidFill>
                  <a:srgbClr val="3A89F6"/>
                </a:solidFill>
                <a:latin typeface="Abel"/>
                <a:ea typeface="Abel"/>
                <a:cs typeface="Abel"/>
                <a:sym typeface="Abel"/>
              </a:rPr>
              <a:t>NARRATIVE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nvSpPr>
        <p:spPr>
          <a:xfrm>
            <a:off x="388675" y="162450"/>
            <a:ext cx="4007400" cy="368400"/>
          </a:xfrm>
          <a:prstGeom prst="rect">
            <a:avLst/>
          </a:prstGeom>
          <a:noFill/>
          <a:ln>
            <a:noFill/>
          </a:ln>
        </p:spPr>
        <p:txBody>
          <a:bodyPr anchorCtr="0" anchor="t" bIns="91425" lIns="91425" rIns="91425" tIns="91425">
            <a:noAutofit/>
          </a:bodyPr>
          <a:lstStyle/>
          <a:p>
            <a:pPr lvl="0" rtl="0">
              <a:spcBef>
                <a:spcPts val="0"/>
              </a:spcBef>
              <a:buNone/>
            </a:pPr>
            <a:r>
              <a:rPr b="1" lang="en" sz="1500">
                <a:solidFill>
                  <a:srgbClr val="3A89F6"/>
                </a:solidFill>
                <a:latin typeface="Abel"/>
                <a:ea typeface="Abel"/>
                <a:cs typeface="Abel"/>
                <a:sym typeface="Abel"/>
              </a:rPr>
              <a:t>SYSTEM DIAGRAM &amp; WEDGE </a:t>
            </a:r>
          </a:p>
        </p:txBody>
      </p:sp>
      <p:sp>
        <p:nvSpPr>
          <p:cNvPr id="106" name="Shape 106"/>
          <p:cNvSpPr/>
          <p:nvPr/>
        </p:nvSpPr>
        <p:spPr>
          <a:xfrm>
            <a:off x="574822" y="1003750"/>
            <a:ext cx="1097700" cy="355800"/>
          </a:xfrm>
          <a:prstGeom prst="rect">
            <a:avLst/>
          </a:prstGeom>
          <a:solidFill>
            <a:srgbClr val="B6D7A8"/>
          </a:solidFill>
          <a:ln>
            <a:noFill/>
          </a:ln>
        </p:spPr>
        <p:txBody>
          <a:bodyPr anchorCtr="0" anchor="ctr" bIns="91425" lIns="91425" rIns="91425" tIns="91425">
            <a:noAutofit/>
          </a:bodyPr>
          <a:lstStyle/>
          <a:p>
            <a:pPr lvl="0" algn="ctr">
              <a:spcBef>
                <a:spcPts val="0"/>
              </a:spcBef>
              <a:buNone/>
            </a:pPr>
            <a:r>
              <a:rPr b="1" lang="en">
                <a:latin typeface="Abel"/>
                <a:ea typeface="Abel"/>
                <a:cs typeface="Abel"/>
                <a:sym typeface="Abel"/>
              </a:rPr>
              <a:t>Actors</a:t>
            </a:r>
          </a:p>
        </p:txBody>
      </p:sp>
      <p:sp>
        <p:nvSpPr>
          <p:cNvPr id="107" name="Shape 107"/>
          <p:cNvSpPr/>
          <p:nvPr/>
        </p:nvSpPr>
        <p:spPr>
          <a:xfrm>
            <a:off x="2065447" y="991900"/>
            <a:ext cx="1097700" cy="355800"/>
          </a:xfrm>
          <a:prstGeom prst="rect">
            <a:avLst/>
          </a:prstGeom>
          <a:solidFill>
            <a:srgbClr val="A2C4C9"/>
          </a:solidFill>
          <a:ln>
            <a:noFill/>
          </a:ln>
        </p:spPr>
        <p:txBody>
          <a:bodyPr anchorCtr="0" anchor="ctr" bIns="91425" lIns="91425" rIns="91425" tIns="91425">
            <a:noAutofit/>
          </a:bodyPr>
          <a:lstStyle/>
          <a:p>
            <a:pPr lvl="0" rtl="0" algn="ctr">
              <a:spcBef>
                <a:spcPts val="0"/>
              </a:spcBef>
              <a:buNone/>
            </a:pPr>
            <a:r>
              <a:rPr b="1" lang="en">
                <a:latin typeface="Abel"/>
                <a:ea typeface="Abel"/>
                <a:cs typeface="Abel"/>
                <a:sym typeface="Abel"/>
              </a:rPr>
              <a:t>Objects</a:t>
            </a:r>
          </a:p>
        </p:txBody>
      </p:sp>
      <p:sp>
        <p:nvSpPr>
          <p:cNvPr id="108" name="Shape 108"/>
          <p:cNvSpPr/>
          <p:nvPr/>
        </p:nvSpPr>
        <p:spPr>
          <a:xfrm>
            <a:off x="3556075" y="989575"/>
            <a:ext cx="1097700" cy="355800"/>
          </a:xfrm>
          <a:prstGeom prst="rect">
            <a:avLst/>
          </a:prstGeom>
          <a:solidFill>
            <a:srgbClr val="9FC5E8"/>
          </a:solidFill>
          <a:ln>
            <a:noFill/>
          </a:ln>
        </p:spPr>
        <p:txBody>
          <a:bodyPr anchorCtr="0" anchor="ctr" bIns="91425" lIns="91425" rIns="91425" tIns="91425">
            <a:noAutofit/>
          </a:bodyPr>
          <a:lstStyle/>
          <a:p>
            <a:pPr lvl="0" rtl="0" algn="ctr">
              <a:spcBef>
                <a:spcPts val="0"/>
              </a:spcBef>
              <a:buNone/>
            </a:pPr>
            <a:r>
              <a:rPr b="1" lang="en">
                <a:latin typeface="Abel"/>
                <a:ea typeface="Abel"/>
                <a:cs typeface="Abel"/>
                <a:sym typeface="Abel"/>
              </a:rPr>
              <a:t>Content</a:t>
            </a:r>
          </a:p>
        </p:txBody>
      </p:sp>
      <p:sp>
        <p:nvSpPr>
          <p:cNvPr id="109" name="Shape 109"/>
          <p:cNvSpPr/>
          <p:nvPr/>
        </p:nvSpPr>
        <p:spPr>
          <a:xfrm>
            <a:off x="5046698" y="1017650"/>
            <a:ext cx="1042200" cy="355800"/>
          </a:xfrm>
          <a:prstGeom prst="rect">
            <a:avLst/>
          </a:prstGeom>
          <a:solidFill>
            <a:srgbClr val="B4A7D6"/>
          </a:solidFill>
          <a:ln>
            <a:noFill/>
          </a:ln>
        </p:spPr>
        <p:txBody>
          <a:bodyPr anchorCtr="0" anchor="ctr" bIns="91425" lIns="91425" rIns="91425" tIns="91425">
            <a:noAutofit/>
          </a:bodyPr>
          <a:lstStyle/>
          <a:p>
            <a:pPr lvl="0" rtl="0" algn="ctr">
              <a:spcBef>
                <a:spcPts val="0"/>
              </a:spcBef>
              <a:buNone/>
            </a:pPr>
            <a:r>
              <a:rPr b="1" lang="en">
                <a:latin typeface="Abel"/>
                <a:ea typeface="Abel"/>
                <a:cs typeface="Abel"/>
                <a:sym typeface="Abel"/>
              </a:rPr>
              <a:t>How</a:t>
            </a:r>
          </a:p>
        </p:txBody>
      </p:sp>
      <p:sp>
        <p:nvSpPr>
          <p:cNvPr id="110" name="Shape 110"/>
          <p:cNvSpPr/>
          <p:nvPr/>
        </p:nvSpPr>
        <p:spPr>
          <a:xfrm>
            <a:off x="6454500" y="991900"/>
            <a:ext cx="1042200" cy="355800"/>
          </a:xfrm>
          <a:prstGeom prst="rect">
            <a:avLst/>
          </a:prstGeom>
          <a:solidFill>
            <a:srgbClr val="D5A6BD"/>
          </a:solidFill>
          <a:ln>
            <a:noFill/>
          </a:ln>
        </p:spPr>
        <p:txBody>
          <a:bodyPr anchorCtr="0" anchor="ctr" bIns="91425" lIns="91425" rIns="91425" tIns="91425">
            <a:noAutofit/>
          </a:bodyPr>
          <a:lstStyle/>
          <a:p>
            <a:pPr lvl="0" rtl="0" algn="ctr">
              <a:spcBef>
                <a:spcPts val="0"/>
              </a:spcBef>
              <a:buNone/>
            </a:pPr>
            <a:r>
              <a:rPr b="1" lang="en">
                <a:latin typeface="Abel"/>
                <a:ea typeface="Abel"/>
                <a:cs typeface="Abel"/>
                <a:sym typeface="Abel"/>
              </a:rPr>
              <a:t>End Results</a:t>
            </a:r>
          </a:p>
        </p:txBody>
      </p:sp>
      <p:sp>
        <p:nvSpPr>
          <p:cNvPr id="111" name="Shape 111"/>
          <p:cNvSpPr/>
          <p:nvPr/>
        </p:nvSpPr>
        <p:spPr>
          <a:xfrm>
            <a:off x="574825" y="1566485"/>
            <a:ext cx="1097700" cy="355800"/>
          </a:xfrm>
          <a:prstGeom prst="rect">
            <a:avLst/>
          </a:prstGeom>
          <a:solidFill>
            <a:srgbClr val="D9EAD3"/>
          </a:solidFill>
          <a:ln>
            <a:noFill/>
          </a:ln>
        </p:spPr>
        <p:txBody>
          <a:bodyPr anchorCtr="0" anchor="ctr" bIns="91425" lIns="91425" rIns="91425" tIns="91425">
            <a:noAutofit/>
          </a:bodyPr>
          <a:lstStyle/>
          <a:p>
            <a:pPr lvl="0" algn="ctr">
              <a:spcBef>
                <a:spcPts val="0"/>
              </a:spcBef>
              <a:buNone/>
            </a:pPr>
            <a:r>
              <a:rPr lang="en" sz="1200">
                <a:latin typeface="Abel"/>
                <a:ea typeface="Abel"/>
                <a:cs typeface="Abel"/>
                <a:sym typeface="Abel"/>
              </a:rPr>
              <a:t>18-24 years old</a:t>
            </a:r>
          </a:p>
        </p:txBody>
      </p:sp>
      <p:sp>
        <p:nvSpPr>
          <p:cNvPr id="112" name="Shape 112"/>
          <p:cNvSpPr/>
          <p:nvPr/>
        </p:nvSpPr>
        <p:spPr>
          <a:xfrm>
            <a:off x="574825" y="2086693"/>
            <a:ext cx="1097700" cy="355800"/>
          </a:xfrm>
          <a:prstGeom prst="rect">
            <a:avLst/>
          </a:prstGeom>
          <a:solidFill>
            <a:srgbClr val="D9EAD3"/>
          </a:solidFill>
          <a:ln>
            <a:noFill/>
          </a:ln>
        </p:spPr>
        <p:txBody>
          <a:bodyPr anchorCtr="0" anchor="ctr" bIns="91425" lIns="91425" rIns="91425" tIns="91425">
            <a:noAutofit/>
          </a:bodyPr>
          <a:lstStyle/>
          <a:p>
            <a:pPr lvl="0" rtl="0" algn="ctr">
              <a:spcBef>
                <a:spcPts val="0"/>
              </a:spcBef>
              <a:buNone/>
            </a:pPr>
            <a:r>
              <a:rPr lang="en" sz="1200">
                <a:latin typeface="Abel"/>
                <a:ea typeface="Abel"/>
                <a:cs typeface="Abel"/>
                <a:sym typeface="Abel"/>
              </a:rPr>
              <a:t>Photographer</a:t>
            </a:r>
          </a:p>
        </p:txBody>
      </p:sp>
      <p:sp>
        <p:nvSpPr>
          <p:cNvPr id="113" name="Shape 113"/>
          <p:cNvSpPr/>
          <p:nvPr/>
        </p:nvSpPr>
        <p:spPr>
          <a:xfrm>
            <a:off x="574825" y="2606900"/>
            <a:ext cx="1097700" cy="355800"/>
          </a:xfrm>
          <a:prstGeom prst="rect">
            <a:avLst/>
          </a:prstGeom>
          <a:solidFill>
            <a:srgbClr val="D9EAD3"/>
          </a:solidFill>
          <a:ln>
            <a:noFill/>
          </a:ln>
        </p:spPr>
        <p:txBody>
          <a:bodyPr anchorCtr="0" anchor="ctr" bIns="91425" lIns="91425" rIns="91425" tIns="91425">
            <a:noAutofit/>
          </a:bodyPr>
          <a:lstStyle/>
          <a:p>
            <a:pPr lvl="0" rtl="0" algn="ctr">
              <a:spcBef>
                <a:spcPts val="0"/>
              </a:spcBef>
              <a:buNone/>
            </a:pPr>
            <a:r>
              <a:rPr lang="en" sz="1200">
                <a:latin typeface="Abel"/>
                <a:ea typeface="Abel"/>
                <a:cs typeface="Abel"/>
                <a:sym typeface="Abel"/>
              </a:rPr>
              <a:t>Traveller</a:t>
            </a:r>
          </a:p>
        </p:txBody>
      </p:sp>
      <p:sp>
        <p:nvSpPr>
          <p:cNvPr id="114" name="Shape 114"/>
          <p:cNvSpPr/>
          <p:nvPr/>
        </p:nvSpPr>
        <p:spPr>
          <a:xfrm>
            <a:off x="574825" y="3141280"/>
            <a:ext cx="1097700" cy="355799"/>
          </a:xfrm>
          <a:prstGeom prst="rect">
            <a:avLst/>
          </a:prstGeom>
          <a:solidFill>
            <a:srgbClr val="D9EAD3"/>
          </a:solidFill>
          <a:ln>
            <a:noFill/>
          </a:ln>
        </p:spPr>
        <p:txBody>
          <a:bodyPr anchorCtr="0" anchor="ctr" bIns="91425" lIns="91425" rIns="91425" tIns="91425">
            <a:noAutofit/>
          </a:bodyPr>
          <a:lstStyle/>
          <a:p>
            <a:pPr lvl="0" rtl="0" algn="ctr">
              <a:spcBef>
                <a:spcPts val="0"/>
              </a:spcBef>
              <a:buNone/>
            </a:pPr>
            <a:r>
              <a:rPr lang="en" sz="1200">
                <a:latin typeface="Abel"/>
                <a:ea typeface="Abel"/>
                <a:cs typeface="Abel"/>
                <a:sym typeface="Abel"/>
              </a:rPr>
              <a:t>College Students</a:t>
            </a:r>
          </a:p>
        </p:txBody>
      </p:sp>
      <p:sp>
        <p:nvSpPr>
          <p:cNvPr id="115" name="Shape 115"/>
          <p:cNvSpPr/>
          <p:nvPr/>
        </p:nvSpPr>
        <p:spPr>
          <a:xfrm>
            <a:off x="574825" y="3675660"/>
            <a:ext cx="1097700" cy="355800"/>
          </a:xfrm>
          <a:prstGeom prst="rect">
            <a:avLst/>
          </a:prstGeom>
          <a:solidFill>
            <a:srgbClr val="D9EAD3"/>
          </a:solidFill>
          <a:ln>
            <a:noFill/>
          </a:ln>
        </p:spPr>
        <p:txBody>
          <a:bodyPr anchorCtr="0" anchor="ctr" bIns="91425" lIns="91425" rIns="91425" tIns="91425">
            <a:noAutofit/>
          </a:bodyPr>
          <a:lstStyle/>
          <a:p>
            <a:pPr lvl="0" rtl="0" algn="ctr">
              <a:spcBef>
                <a:spcPts val="0"/>
              </a:spcBef>
              <a:buNone/>
            </a:pPr>
            <a:r>
              <a:rPr lang="en" sz="1200">
                <a:latin typeface="Abel"/>
                <a:ea typeface="Abel"/>
                <a:cs typeface="Abel"/>
                <a:sym typeface="Abel"/>
              </a:rPr>
              <a:t>Fashion Blogger</a:t>
            </a:r>
          </a:p>
        </p:txBody>
      </p:sp>
      <p:sp>
        <p:nvSpPr>
          <p:cNvPr id="116" name="Shape 116"/>
          <p:cNvSpPr/>
          <p:nvPr/>
        </p:nvSpPr>
        <p:spPr>
          <a:xfrm>
            <a:off x="574825" y="4210040"/>
            <a:ext cx="1097700" cy="637200"/>
          </a:xfrm>
          <a:prstGeom prst="rect">
            <a:avLst/>
          </a:prstGeom>
          <a:solidFill>
            <a:srgbClr val="D9EAD3"/>
          </a:solidFill>
          <a:ln>
            <a:noFill/>
          </a:ln>
        </p:spPr>
        <p:txBody>
          <a:bodyPr anchorCtr="0" anchor="ctr" bIns="91425" lIns="91425" rIns="91425" tIns="91425">
            <a:noAutofit/>
          </a:bodyPr>
          <a:lstStyle/>
          <a:p>
            <a:pPr lvl="0" rtl="0" algn="ctr">
              <a:spcBef>
                <a:spcPts val="0"/>
              </a:spcBef>
              <a:buNone/>
            </a:pPr>
            <a:r>
              <a:rPr lang="en" sz="1200">
                <a:latin typeface="Abel"/>
                <a:ea typeface="Abel"/>
                <a:cs typeface="Abel"/>
                <a:sym typeface="Abel"/>
              </a:rPr>
              <a:t>International </a:t>
            </a:r>
          </a:p>
          <a:p>
            <a:pPr lvl="0" rtl="0" algn="ctr">
              <a:spcBef>
                <a:spcPts val="0"/>
              </a:spcBef>
              <a:buNone/>
            </a:pPr>
            <a:r>
              <a:rPr lang="en" sz="1200">
                <a:latin typeface="Abel"/>
                <a:ea typeface="Abel"/>
                <a:cs typeface="Abel"/>
                <a:sym typeface="Abel"/>
              </a:rPr>
              <a:t>Student</a:t>
            </a:r>
          </a:p>
        </p:txBody>
      </p:sp>
      <p:sp>
        <p:nvSpPr>
          <p:cNvPr id="117" name="Shape 117"/>
          <p:cNvSpPr/>
          <p:nvPr/>
        </p:nvSpPr>
        <p:spPr>
          <a:xfrm>
            <a:off x="2065450" y="1566485"/>
            <a:ext cx="1097700" cy="355800"/>
          </a:xfrm>
          <a:prstGeom prst="rect">
            <a:avLst/>
          </a:prstGeom>
          <a:solidFill>
            <a:srgbClr val="D0E0E3"/>
          </a:solidFill>
          <a:ln>
            <a:noFill/>
          </a:ln>
        </p:spPr>
        <p:txBody>
          <a:bodyPr anchorCtr="0" anchor="ctr" bIns="91425" lIns="91425" rIns="91425" tIns="91425">
            <a:noAutofit/>
          </a:bodyPr>
          <a:lstStyle/>
          <a:p>
            <a:pPr lvl="0" rtl="0" algn="ctr">
              <a:spcBef>
                <a:spcPts val="0"/>
              </a:spcBef>
              <a:buNone/>
            </a:pPr>
            <a:r>
              <a:rPr lang="en" sz="1200">
                <a:latin typeface="Abel"/>
                <a:ea typeface="Abel"/>
                <a:cs typeface="Abel"/>
                <a:sym typeface="Abel"/>
              </a:rPr>
              <a:t>Mobile phone</a:t>
            </a:r>
          </a:p>
        </p:txBody>
      </p:sp>
      <p:sp>
        <p:nvSpPr>
          <p:cNvPr id="118" name="Shape 118"/>
          <p:cNvSpPr/>
          <p:nvPr/>
        </p:nvSpPr>
        <p:spPr>
          <a:xfrm>
            <a:off x="2065450" y="2086693"/>
            <a:ext cx="1097700" cy="355800"/>
          </a:xfrm>
          <a:prstGeom prst="rect">
            <a:avLst/>
          </a:prstGeom>
          <a:solidFill>
            <a:srgbClr val="D0E0E3"/>
          </a:solidFill>
          <a:ln>
            <a:noFill/>
          </a:ln>
        </p:spPr>
        <p:txBody>
          <a:bodyPr anchorCtr="0" anchor="ctr" bIns="91425" lIns="91425" rIns="91425" tIns="91425">
            <a:noAutofit/>
          </a:bodyPr>
          <a:lstStyle/>
          <a:p>
            <a:pPr lvl="0" rtl="0" algn="ctr">
              <a:spcBef>
                <a:spcPts val="0"/>
              </a:spcBef>
              <a:buNone/>
            </a:pPr>
            <a:r>
              <a:rPr lang="en" sz="1200">
                <a:latin typeface="Abel"/>
                <a:ea typeface="Abel"/>
                <a:cs typeface="Abel"/>
                <a:sym typeface="Abel"/>
              </a:rPr>
              <a:t>Google Cardboard</a:t>
            </a:r>
          </a:p>
        </p:txBody>
      </p:sp>
      <p:sp>
        <p:nvSpPr>
          <p:cNvPr id="119" name="Shape 119"/>
          <p:cNvSpPr/>
          <p:nvPr/>
        </p:nvSpPr>
        <p:spPr>
          <a:xfrm>
            <a:off x="2065450" y="2606900"/>
            <a:ext cx="1097700" cy="355800"/>
          </a:xfrm>
          <a:prstGeom prst="rect">
            <a:avLst/>
          </a:prstGeom>
          <a:solidFill>
            <a:srgbClr val="D0E0E3"/>
          </a:solidFill>
          <a:ln>
            <a:noFill/>
          </a:ln>
        </p:spPr>
        <p:txBody>
          <a:bodyPr anchorCtr="0" anchor="ctr" bIns="91425" lIns="91425" rIns="91425" tIns="91425">
            <a:noAutofit/>
          </a:bodyPr>
          <a:lstStyle/>
          <a:p>
            <a:pPr lvl="0" rtl="0" algn="ctr">
              <a:spcBef>
                <a:spcPts val="0"/>
              </a:spcBef>
              <a:buNone/>
            </a:pPr>
            <a:r>
              <a:rPr lang="en" sz="1200">
                <a:latin typeface="Abel"/>
                <a:ea typeface="Abel"/>
                <a:cs typeface="Abel"/>
                <a:sym typeface="Abel"/>
              </a:rPr>
              <a:t>App</a:t>
            </a:r>
          </a:p>
        </p:txBody>
      </p:sp>
      <p:sp>
        <p:nvSpPr>
          <p:cNvPr id="120" name="Shape 120"/>
          <p:cNvSpPr/>
          <p:nvPr/>
        </p:nvSpPr>
        <p:spPr>
          <a:xfrm>
            <a:off x="2065450" y="3127108"/>
            <a:ext cx="1097700" cy="501299"/>
          </a:xfrm>
          <a:prstGeom prst="rect">
            <a:avLst/>
          </a:prstGeom>
          <a:solidFill>
            <a:srgbClr val="D0E0E3"/>
          </a:solidFill>
          <a:ln>
            <a:noFill/>
          </a:ln>
        </p:spPr>
        <p:txBody>
          <a:bodyPr anchorCtr="0" anchor="ctr" bIns="91425" lIns="91425" rIns="91425" tIns="91425">
            <a:noAutofit/>
          </a:bodyPr>
          <a:lstStyle/>
          <a:p>
            <a:pPr lvl="0" rtl="0" algn="ctr">
              <a:spcBef>
                <a:spcPts val="0"/>
              </a:spcBef>
              <a:buNone/>
            </a:pPr>
            <a:r>
              <a:rPr lang="en" sz="1200">
                <a:latin typeface="Abel"/>
                <a:ea typeface="Abel"/>
                <a:cs typeface="Abel"/>
                <a:sym typeface="Abel"/>
              </a:rPr>
              <a:t>AR/VR enabled equipments</a:t>
            </a:r>
          </a:p>
        </p:txBody>
      </p:sp>
      <p:sp>
        <p:nvSpPr>
          <p:cNvPr id="121" name="Shape 121"/>
          <p:cNvSpPr/>
          <p:nvPr/>
        </p:nvSpPr>
        <p:spPr>
          <a:xfrm>
            <a:off x="3556076" y="1566485"/>
            <a:ext cx="1097700" cy="355800"/>
          </a:xfrm>
          <a:prstGeom prst="rect">
            <a:avLst/>
          </a:prstGeom>
          <a:solidFill>
            <a:srgbClr val="CFE2F3"/>
          </a:solidFill>
          <a:ln>
            <a:noFill/>
          </a:ln>
        </p:spPr>
        <p:txBody>
          <a:bodyPr anchorCtr="0" anchor="ctr" bIns="91425" lIns="91425" rIns="91425" tIns="91425">
            <a:noAutofit/>
          </a:bodyPr>
          <a:lstStyle/>
          <a:p>
            <a:pPr lvl="0" rtl="0" algn="ctr">
              <a:spcBef>
                <a:spcPts val="0"/>
              </a:spcBef>
              <a:buNone/>
            </a:pPr>
            <a:r>
              <a:rPr lang="en" sz="1200">
                <a:latin typeface="Abel"/>
                <a:ea typeface="Abel"/>
                <a:cs typeface="Abel"/>
                <a:sym typeface="Abel"/>
              </a:rPr>
              <a:t>Journey</a:t>
            </a:r>
          </a:p>
        </p:txBody>
      </p:sp>
      <p:sp>
        <p:nvSpPr>
          <p:cNvPr id="122" name="Shape 122"/>
          <p:cNvSpPr/>
          <p:nvPr/>
        </p:nvSpPr>
        <p:spPr>
          <a:xfrm>
            <a:off x="3556076" y="2086693"/>
            <a:ext cx="1097700" cy="355800"/>
          </a:xfrm>
          <a:prstGeom prst="rect">
            <a:avLst/>
          </a:prstGeom>
          <a:solidFill>
            <a:srgbClr val="CFE2F3"/>
          </a:solidFill>
          <a:ln>
            <a:noFill/>
          </a:ln>
        </p:spPr>
        <p:txBody>
          <a:bodyPr anchorCtr="0" anchor="ctr" bIns="91425" lIns="91425" rIns="91425" tIns="91425">
            <a:noAutofit/>
          </a:bodyPr>
          <a:lstStyle/>
          <a:p>
            <a:pPr lvl="0" rtl="0" algn="ctr">
              <a:spcBef>
                <a:spcPts val="0"/>
              </a:spcBef>
              <a:buNone/>
            </a:pPr>
            <a:r>
              <a:rPr lang="en" sz="1200">
                <a:latin typeface="Abel"/>
                <a:ea typeface="Abel"/>
                <a:cs typeface="Abel"/>
                <a:sym typeface="Abel"/>
              </a:rPr>
              <a:t>Scenery</a:t>
            </a:r>
          </a:p>
        </p:txBody>
      </p:sp>
      <p:sp>
        <p:nvSpPr>
          <p:cNvPr id="123" name="Shape 123"/>
          <p:cNvSpPr/>
          <p:nvPr/>
        </p:nvSpPr>
        <p:spPr>
          <a:xfrm>
            <a:off x="3556076" y="2606900"/>
            <a:ext cx="1097700" cy="355800"/>
          </a:xfrm>
          <a:prstGeom prst="rect">
            <a:avLst/>
          </a:prstGeom>
          <a:solidFill>
            <a:srgbClr val="CFE2F3"/>
          </a:solidFill>
          <a:ln>
            <a:noFill/>
          </a:ln>
        </p:spPr>
        <p:txBody>
          <a:bodyPr anchorCtr="0" anchor="ctr" bIns="91425" lIns="91425" rIns="91425" tIns="91425">
            <a:noAutofit/>
          </a:bodyPr>
          <a:lstStyle/>
          <a:p>
            <a:pPr lvl="0" rtl="0" algn="ctr">
              <a:spcBef>
                <a:spcPts val="0"/>
              </a:spcBef>
              <a:buNone/>
            </a:pPr>
            <a:r>
              <a:rPr lang="en" sz="1200">
                <a:latin typeface="Abel"/>
                <a:ea typeface="Abel"/>
                <a:cs typeface="Abel"/>
                <a:sym typeface="Abel"/>
              </a:rPr>
              <a:t>Special events</a:t>
            </a:r>
          </a:p>
        </p:txBody>
      </p:sp>
      <p:sp>
        <p:nvSpPr>
          <p:cNvPr id="124" name="Shape 124"/>
          <p:cNvSpPr/>
          <p:nvPr/>
        </p:nvSpPr>
        <p:spPr>
          <a:xfrm>
            <a:off x="3556076" y="3127108"/>
            <a:ext cx="1097700" cy="355799"/>
          </a:xfrm>
          <a:prstGeom prst="rect">
            <a:avLst/>
          </a:prstGeom>
          <a:solidFill>
            <a:srgbClr val="CFE2F3"/>
          </a:solidFill>
          <a:ln>
            <a:noFill/>
          </a:ln>
        </p:spPr>
        <p:txBody>
          <a:bodyPr anchorCtr="0" anchor="ctr" bIns="91425" lIns="91425" rIns="91425" tIns="91425">
            <a:noAutofit/>
          </a:bodyPr>
          <a:lstStyle/>
          <a:p>
            <a:pPr lvl="0" rtl="0" algn="ctr">
              <a:spcBef>
                <a:spcPts val="0"/>
              </a:spcBef>
              <a:buNone/>
            </a:pPr>
            <a:r>
              <a:rPr lang="en" sz="1200">
                <a:latin typeface="Abel"/>
                <a:ea typeface="Abel"/>
                <a:cs typeface="Abel"/>
                <a:sym typeface="Abel"/>
              </a:rPr>
              <a:t>Concert</a:t>
            </a:r>
          </a:p>
        </p:txBody>
      </p:sp>
      <p:sp>
        <p:nvSpPr>
          <p:cNvPr id="125" name="Shape 125"/>
          <p:cNvSpPr/>
          <p:nvPr/>
        </p:nvSpPr>
        <p:spPr>
          <a:xfrm>
            <a:off x="3556076" y="3675660"/>
            <a:ext cx="1097700" cy="355800"/>
          </a:xfrm>
          <a:prstGeom prst="rect">
            <a:avLst/>
          </a:prstGeom>
          <a:solidFill>
            <a:srgbClr val="CFE2F3"/>
          </a:solidFill>
          <a:ln>
            <a:noFill/>
          </a:ln>
        </p:spPr>
        <p:txBody>
          <a:bodyPr anchorCtr="0" anchor="ctr" bIns="91425" lIns="91425" rIns="91425" tIns="91425">
            <a:noAutofit/>
          </a:bodyPr>
          <a:lstStyle/>
          <a:p>
            <a:pPr lvl="0" rtl="0" algn="ctr">
              <a:spcBef>
                <a:spcPts val="0"/>
              </a:spcBef>
              <a:buNone/>
            </a:pPr>
            <a:r>
              <a:rPr lang="en" sz="1200">
                <a:latin typeface="Abel"/>
                <a:ea typeface="Abel"/>
                <a:cs typeface="Abel"/>
                <a:sym typeface="Abel"/>
              </a:rPr>
              <a:t>Graduation</a:t>
            </a:r>
          </a:p>
        </p:txBody>
      </p:sp>
      <p:sp>
        <p:nvSpPr>
          <p:cNvPr id="126" name="Shape 126"/>
          <p:cNvSpPr/>
          <p:nvPr/>
        </p:nvSpPr>
        <p:spPr>
          <a:xfrm>
            <a:off x="3556076" y="4224213"/>
            <a:ext cx="1097700" cy="355800"/>
          </a:xfrm>
          <a:prstGeom prst="rect">
            <a:avLst/>
          </a:prstGeom>
          <a:solidFill>
            <a:srgbClr val="CFE2F3"/>
          </a:solidFill>
          <a:ln>
            <a:noFill/>
          </a:ln>
        </p:spPr>
        <p:txBody>
          <a:bodyPr anchorCtr="0" anchor="ctr" bIns="91425" lIns="91425" rIns="91425" tIns="91425">
            <a:noAutofit/>
          </a:bodyPr>
          <a:lstStyle/>
          <a:p>
            <a:pPr lvl="0" rtl="0" algn="ctr">
              <a:spcBef>
                <a:spcPts val="0"/>
              </a:spcBef>
              <a:buNone/>
            </a:pPr>
            <a:r>
              <a:rPr lang="en" sz="1200">
                <a:latin typeface="Abel"/>
                <a:ea typeface="Abel"/>
                <a:cs typeface="Abel"/>
                <a:sym typeface="Abel"/>
              </a:rPr>
              <a:t>Food</a:t>
            </a:r>
          </a:p>
        </p:txBody>
      </p:sp>
      <p:sp>
        <p:nvSpPr>
          <p:cNvPr id="127" name="Shape 127"/>
          <p:cNvSpPr/>
          <p:nvPr/>
        </p:nvSpPr>
        <p:spPr>
          <a:xfrm>
            <a:off x="5025422" y="1566485"/>
            <a:ext cx="1097700" cy="355800"/>
          </a:xfrm>
          <a:prstGeom prst="rect">
            <a:avLst/>
          </a:prstGeom>
          <a:solidFill>
            <a:srgbClr val="D9D2E9"/>
          </a:solidFill>
          <a:ln>
            <a:noFill/>
          </a:ln>
        </p:spPr>
        <p:txBody>
          <a:bodyPr anchorCtr="0" anchor="ctr" bIns="91425" lIns="91425" rIns="91425" tIns="91425">
            <a:noAutofit/>
          </a:bodyPr>
          <a:lstStyle/>
          <a:p>
            <a:pPr lvl="0" rtl="0" algn="ctr">
              <a:spcBef>
                <a:spcPts val="0"/>
              </a:spcBef>
              <a:buNone/>
            </a:pPr>
            <a:r>
              <a:rPr lang="en" sz="1200">
                <a:latin typeface="Abel"/>
                <a:ea typeface="Abel"/>
                <a:cs typeface="Abel"/>
                <a:sym typeface="Abel"/>
              </a:rPr>
              <a:t>Take photo/video</a:t>
            </a:r>
          </a:p>
        </p:txBody>
      </p:sp>
      <p:sp>
        <p:nvSpPr>
          <p:cNvPr id="128" name="Shape 128"/>
          <p:cNvSpPr/>
          <p:nvPr/>
        </p:nvSpPr>
        <p:spPr>
          <a:xfrm>
            <a:off x="5025422" y="2086693"/>
            <a:ext cx="1097700" cy="355800"/>
          </a:xfrm>
          <a:prstGeom prst="rect">
            <a:avLst/>
          </a:prstGeom>
          <a:solidFill>
            <a:srgbClr val="D9D2E9"/>
          </a:solidFill>
          <a:ln>
            <a:noFill/>
          </a:ln>
        </p:spPr>
        <p:txBody>
          <a:bodyPr anchorCtr="0" anchor="ctr" bIns="91425" lIns="91425" rIns="91425" tIns="91425">
            <a:noAutofit/>
          </a:bodyPr>
          <a:lstStyle/>
          <a:p>
            <a:pPr lvl="0" rtl="0" algn="ctr">
              <a:spcBef>
                <a:spcPts val="0"/>
              </a:spcBef>
              <a:buNone/>
            </a:pPr>
            <a:r>
              <a:rPr lang="en" sz="1200">
                <a:latin typeface="Abel"/>
                <a:ea typeface="Abel"/>
                <a:cs typeface="Abel"/>
                <a:sym typeface="Abel"/>
              </a:rPr>
              <a:t>Save to drive</a:t>
            </a:r>
          </a:p>
        </p:txBody>
      </p:sp>
      <p:sp>
        <p:nvSpPr>
          <p:cNvPr id="129" name="Shape 129"/>
          <p:cNvSpPr/>
          <p:nvPr/>
        </p:nvSpPr>
        <p:spPr>
          <a:xfrm>
            <a:off x="5025422" y="2606900"/>
            <a:ext cx="1097700" cy="876000"/>
          </a:xfrm>
          <a:prstGeom prst="rect">
            <a:avLst/>
          </a:prstGeom>
          <a:solidFill>
            <a:srgbClr val="D9D2E9"/>
          </a:solidFill>
          <a:ln>
            <a:noFill/>
          </a:ln>
        </p:spPr>
        <p:txBody>
          <a:bodyPr anchorCtr="0" anchor="ctr" bIns="91425" lIns="91425" rIns="91425" tIns="91425">
            <a:noAutofit/>
          </a:bodyPr>
          <a:lstStyle/>
          <a:p>
            <a:pPr lvl="0" rtl="0" algn="ctr">
              <a:spcBef>
                <a:spcPts val="0"/>
              </a:spcBef>
              <a:buNone/>
            </a:pPr>
            <a:r>
              <a:rPr lang="en" sz="1200">
                <a:latin typeface="Abel"/>
                <a:ea typeface="Abel"/>
                <a:cs typeface="Abel"/>
                <a:sym typeface="Abel"/>
              </a:rPr>
              <a:t>Upload 2nd photo/video from a different place</a:t>
            </a:r>
          </a:p>
        </p:txBody>
      </p:sp>
      <p:sp>
        <p:nvSpPr>
          <p:cNvPr id="130" name="Shape 130"/>
          <p:cNvSpPr/>
          <p:nvPr/>
        </p:nvSpPr>
        <p:spPr>
          <a:xfrm>
            <a:off x="5025422" y="3675660"/>
            <a:ext cx="1097700" cy="501300"/>
          </a:xfrm>
          <a:prstGeom prst="rect">
            <a:avLst/>
          </a:prstGeom>
          <a:solidFill>
            <a:srgbClr val="D9D2E9"/>
          </a:solidFill>
          <a:ln>
            <a:noFill/>
          </a:ln>
        </p:spPr>
        <p:txBody>
          <a:bodyPr anchorCtr="0" anchor="ctr" bIns="91425" lIns="91425" rIns="91425" tIns="91425">
            <a:noAutofit/>
          </a:bodyPr>
          <a:lstStyle/>
          <a:p>
            <a:pPr lvl="0" rtl="0" algn="ctr">
              <a:spcBef>
                <a:spcPts val="0"/>
              </a:spcBef>
              <a:buNone/>
            </a:pPr>
            <a:r>
              <a:rPr lang="en" sz="1200">
                <a:latin typeface="Abel"/>
                <a:ea typeface="Abel"/>
                <a:cs typeface="Abel"/>
                <a:sym typeface="Abel"/>
              </a:rPr>
              <a:t>Select 3 photos and share journey</a:t>
            </a:r>
          </a:p>
        </p:txBody>
      </p:sp>
      <p:sp>
        <p:nvSpPr>
          <p:cNvPr id="131" name="Shape 131"/>
          <p:cNvSpPr/>
          <p:nvPr/>
        </p:nvSpPr>
        <p:spPr>
          <a:xfrm>
            <a:off x="5025422" y="4369512"/>
            <a:ext cx="1097700" cy="540000"/>
          </a:xfrm>
          <a:prstGeom prst="rect">
            <a:avLst/>
          </a:prstGeom>
          <a:solidFill>
            <a:srgbClr val="D9D2E9"/>
          </a:solidFill>
          <a:ln>
            <a:noFill/>
          </a:ln>
        </p:spPr>
        <p:txBody>
          <a:bodyPr anchorCtr="0" anchor="ctr" bIns="91425" lIns="91425" rIns="91425" tIns="91425">
            <a:noAutofit/>
          </a:bodyPr>
          <a:lstStyle/>
          <a:p>
            <a:pPr lvl="0" rtl="0" algn="ctr">
              <a:spcBef>
                <a:spcPts val="0"/>
              </a:spcBef>
              <a:buNone/>
            </a:pPr>
            <a:r>
              <a:rPr lang="en" sz="1200">
                <a:latin typeface="Abel"/>
                <a:ea typeface="Abel"/>
                <a:cs typeface="Abel"/>
                <a:sym typeface="Abel"/>
              </a:rPr>
              <a:t>Friends view the shared journey</a:t>
            </a:r>
          </a:p>
        </p:txBody>
      </p:sp>
      <p:cxnSp>
        <p:nvCxnSpPr>
          <p:cNvPr id="132" name="Shape 132"/>
          <p:cNvCxnSpPr>
            <a:stCxn id="127" idx="2"/>
            <a:endCxn id="128" idx="0"/>
          </p:cNvCxnSpPr>
          <p:nvPr/>
        </p:nvCxnSpPr>
        <p:spPr>
          <a:xfrm>
            <a:off x="5574272" y="1922285"/>
            <a:ext cx="0" cy="164400"/>
          </a:xfrm>
          <a:prstGeom prst="straightConnector1">
            <a:avLst/>
          </a:prstGeom>
          <a:noFill/>
          <a:ln cap="flat" cmpd="sng" w="9525">
            <a:solidFill>
              <a:schemeClr val="dk2"/>
            </a:solidFill>
            <a:prstDash val="solid"/>
            <a:round/>
            <a:headEnd len="lg" w="lg" type="none"/>
            <a:tailEnd len="lg" w="lg" type="triangle"/>
          </a:ln>
        </p:spPr>
      </p:cxnSp>
      <p:cxnSp>
        <p:nvCxnSpPr>
          <p:cNvPr id="133" name="Shape 133"/>
          <p:cNvCxnSpPr>
            <a:endCxn id="129" idx="0"/>
          </p:cNvCxnSpPr>
          <p:nvPr/>
        </p:nvCxnSpPr>
        <p:spPr>
          <a:xfrm>
            <a:off x="5574272" y="2442200"/>
            <a:ext cx="0" cy="164700"/>
          </a:xfrm>
          <a:prstGeom prst="straightConnector1">
            <a:avLst/>
          </a:prstGeom>
          <a:noFill/>
          <a:ln cap="flat" cmpd="sng" w="9525">
            <a:solidFill>
              <a:schemeClr val="dk2"/>
            </a:solidFill>
            <a:prstDash val="solid"/>
            <a:round/>
            <a:headEnd len="lg" w="lg" type="none"/>
            <a:tailEnd len="lg" w="lg" type="triangle"/>
          </a:ln>
        </p:spPr>
      </p:cxnSp>
      <p:cxnSp>
        <p:nvCxnSpPr>
          <p:cNvPr id="134" name="Shape 134"/>
          <p:cNvCxnSpPr>
            <a:stCxn id="129" idx="2"/>
            <a:endCxn id="130" idx="0"/>
          </p:cNvCxnSpPr>
          <p:nvPr/>
        </p:nvCxnSpPr>
        <p:spPr>
          <a:xfrm>
            <a:off x="5574272" y="3482900"/>
            <a:ext cx="0" cy="192900"/>
          </a:xfrm>
          <a:prstGeom prst="straightConnector1">
            <a:avLst/>
          </a:prstGeom>
          <a:noFill/>
          <a:ln cap="flat" cmpd="sng" w="9525">
            <a:solidFill>
              <a:schemeClr val="dk2"/>
            </a:solidFill>
            <a:prstDash val="solid"/>
            <a:round/>
            <a:headEnd len="lg" w="lg" type="none"/>
            <a:tailEnd len="lg" w="lg" type="triangle"/>
          </a:ln>
        </p:spPr>
      </p:cxnSp>
      <p:cxnSp>
        <p:nvCxnSpPr>
          <p:cNvPr id="135" name="Shape 135"/>
          <p:cNvCxnSpPr>
            <a:endCxn id="131" idx="0"/>
          </p:cNvCxnSpPr>
          <p:nvPr/>
        </p:nvCxnSpPr>
        <p:spPr>
          <a:xfrm>
            <a:off x="5574272" y="4176612"/>
            <a:ext cx="0" cy="192900"/>
          </a:xfrm>
          <a:prstGeom prst="straightConnector1">
            <a:avLst/>
          </a:prstGeom>
          <a:noFill/>
          <a:ln cap="flat" cmpd="sng" w="9525">
            <a:solidFill>
              <a:schemeClr val="dk2"/>
            </a:solidFill>
            <a:prstDash val="solid"/>
            <a:round/>
            <a:headEnd len="lg" w="lg" type="none"/>
            <a:tailEnd len="lg" w="lg" type="triangle"/>
          </a:ln>
        </p:spPr>
      </p:cxnSp>
      <p:sp>
        <p:nvSpPr>
          <p:cNvPr id="136" name="Shape 136"/>
          <p:cNvSpPr/>
          <p:nvPr/>
        </p:nvSpPr>
        <p:spPr>
          <a:xfrm>
            <a:off x="6426758" y="1566485"/>
            <a:ext cx="1097699" cy="355800"/>
          </a:xfrm>
          <a:prstGeom prst="rect">
            <a:avLst/>
          </a:prstGeom>
          <a:solidFill>
            <a:srgbClr val="EAD1DC"/>
          </a:solidFill>
          <a:ln>
            <a:noFill/>
          </a:ln>
        </p:spPr>
        <p:txBody>
          <a:bodyPr anchorCtr="0" anchor="ctr" bIns="91425" lIns="91425" rIns="91425" tIns="91425">
            <a:noAutofit/>
          </a:bodyPr>
          <a:lstStyle/>
          <a:p>
            <a:pPr lvl="0" rtl="0" algn="ctr">
              <a:spcBef>
                <a:spcPts val="0"/>
              </a:spcBef>
              <a:buNone/>
            </a:pPr>
            <a:r>
              <a:rPr lang="en" sz="1200">
                <a:latin typeface="Abel"/>
                <a:ea typeface="Abel"/>
                <a:cs typeface="Abel"/>
                <a:sym typeface="Abel"/>
              </a:rPr>
              <a:t>Photo Storage</a:t>
            </a:r>
          </a:p>
        </p:txBody>
      </p:sp>
      <p:sp>
        <p:nvSpPr>
          <p:cNvPr id="137" name="Shape 137"/>
          <p:cNvSpPr/>
          <p:nvPr/>
        </p:nvSpPr>
        <p:spPr>
          <a:xfrm>
            <a:off x="6426758" y="2086693"/>
            <a:ext cx="1097699" cy="1054500"/>
          </a:xfrm>
          <a:prstGeom prst="rect">
            <a:avLst/>
          </a:prstGeom>
          <a:solidFill>
            <a:srgbClr val="EAD1DC"/>
          </a:solidFill>
          <a:ln>
            <a:noFill/>
          </a:ln>
        </p:spPr>
        <p:txBody>
          <a:bodyPr anchorCtr="0" anchor="ctr" bIns="91425" lIns="91425" rIns="91425" tIns="91425">
            <a:noAutofit/>
          </a:bodyPr>
          <a:lstStyle/>
          <a:p>
            <a:pPr lvl="0" rtl="0" algn="ctr">
              <a:spcBef>
                <a:spcPts val="0"/>
              </a:spcBef>
              <a:buNone/>
            </a:pPr>
            <a:r>
              <a:rPr lang="en" sz="1200">
                <a:latin typeface="Abel"/>
                <a:ea typeface="Abel"/>
                <a:cs typeface="Abel"/>
                <a:sym typeface="Abel"/>
              </a:rPr>
              <a:t>Capture the whole moment and share it with friends &amp; family </a:t>
            </a:r>
          </a:p>
        </p:txBody>
      </p:sp>
      <p:sp>
        <p:nvSpPr>
          <p:cNvPr id="138" name="Shape 138"/>
          <p:cNvSpPr/>
          <p:nvPr/>
        </p:nvSpPr>
        <p:spPr>
          <a:xfrm>
            <a:off x="6426758" y="3305725"/>
            <a:ext cx="1097699" cy="355800"/>
          </a:xfrm>
          <a:prstGeom prst="rect">
            <a:avLst/>
          </a:prstGeom>
          <a:solidFill>
            <a:srgbClr val="EAD1DC"/>
          </a:solidFill>
          <a:ln>
            <a:noFill/>
          </a:ln>
        </p:spPr>
        <p:txBody>
          <a:bodyPr anchorCtr="0" anchor="ctr" bIns="91425" lIns="91425" rIns="91425" tIns="91425">
            <a:noAutofit/>
          </a:bodyPr>
          <a:lstStyle/>
          <a:p>
            <a:pPr lvl="0" rtl="0" algn="ctr">
              <a:spcBef>
                <a:spcPts val="0"/>
              </a:spcBef>
              <a:buNone/>
            </a:pPr>
            <a:r>
              <a:rPr lang="en" sz="1200">
                <a:latin typeface="Abel"/>
                <a:ea typeface="Abel"/>
                <a:cs typeface="Abel"/>
                <a:sym typeface="Abel"/>
              </a:rPr>
              <a:t>Psychological stimulus</a:t>
            </a:r>
          </a:p>
        </p:txBody>
      </p:sp>
      <p:sp>
        <p:nvSpPr>
          <p:cNvPr id="139" name="Shape 139"/>
          <p:cNvSpPr/>
          <p:nvPr/>
        </p:nvSpPr>
        <p:spPr>
          <a:xfrm>
            <a:off x="6426758" y="3825933"/>
            <a:ext cx="1097699" cy="355800"/>
          </a:xfrm>
          <a:prstGeom prst="rect">
            <a:avLst/>
          </a:prstGeom>
          <a:solidFill>
            <a:srgbClr val="EAD1DC"/>
          </a:solidFill>
          <a:ln>
            <a:noFill/>
          </a:ln>
        </p:spPr>
        <p:txBody>
          <a:bodyPr anchorCtr="0" anchor="ctr" bIns="91425" lIns="91425" rIns="91425" tIns="91425">
            <a:noAutofit/>
          </a:bodyPr>
          <a:lstStyle/>
          <a:p>
            <a:pPr lvl="0" rtl="0" algn="ctr">
              <a:spcBef>
                <a:spcPts val="0"/>
              </a:spcBef>
              <a:buNone/>
            </a:pPr>
            <a:r>
              <a:rPr lang="en" sz="1200">
                <a:latin typeface="Abel"/>
                <a:ea typeface="Abel"/>
                <a:cs typeface="Abel"/>
                <a:sym typeface="Abel"/>
              </a:rPr>
              <a:t>Engage with viewers</a:t>
            </a:r>
          </a:p>
        </p:txBody>
      </p:sp>
      <p:sp>
        <p:nvSpPr>
          <p:cNvPr id="140" name="Shape 140"/>
          <p:cNvSpPr/>
          <p:nvPr/>
        </p:nvSpPr>
        <p:spPr>
          <a:xfrm>
            <a:off x="1959849" y="3792801"/>
            <a:ext cx="1308900" cy="1004100"/>
          </a:xfrm>
          <a:prstGeom prst="roundRect">
            <a:avLst>
              <a:gd fmla="val 16667" name="adj"/>
            </a:avLst>
          </a:prstGeom>
          <a:solidFill>
            <a:srgbClr val="D9D9D9"/>
          </a:solidFill>
          <a:ln>
            <a:noFill/>
          </a:ln>
        </p:spPr>
        <p:txBody>
          <a:bodyPr anchorCtr="0" anchor="ctr" bIns="91425" lIns="91425" rIns="91425" tIns="91425">
            <a:noAutofit/>
          </a:bodyPr>
          <a:lstStyle/>
          <a:p>
            <a:pPr lvl="0">
              <a:spcBef>
                <a:spcPts val="0"/>
              </a:spcBef>
              <a:buNone/>
            </a:pPr>
            <a:r>
              <a:rPr b="1" lang="en" sz="1100">
                <a:latin typeface="Abel"/>
                <a:ea typeface="Abel"/>
                <a:cs typeface="Abel"/>
                <a:sym typeface="Abel"/>
              </a:rPr>
              <a:t>How might we bring VR experience to mobile rather than using headset?</a:t>
            </a:r>
          </a:p>
        </p:txBody>
      </p:sp>
      <p:sp>
        <p:nvSpPr>
          <p:cNvPr id="141" name="Shape 141"/>
          <p:cNvSpPr/>
          <p:nvPr/>
        </p:nvSpPr>
        <p:spPr>
          <a:xfrm>
            <a:off x="7648725" y="2526625"/>
            <a:ext cx="1215600" cy="1650000"/>
          </a:xfrm>
          <a:prstGeom prst="roundRect">
            <a:avLst>
              <a:gd fmla="val 16667" name="adj"/>
            </a:avLst>
          </a:prstGeom>
          <a:solidFill>
            <a:srgbClr val="D9D9D9"/>
          </a:solidFill>
          <a:ln>
            <a:noFill/>
          </a:ln>
        </p:spPr>
        <p:txBody>
          <a:bodyPr anchorCtr="0" anchor="ctr" bIns="91425" lIns="91425" rIns="91425" tIns="91425">
            <a:noAutofit/>
          </a:bodyPr>
          <a:lstStyle/>
          <a:p>
            <a:pPr lvl="0" rtl="0">
              <a:spcBef>
                <a:spcPts val="0"/>
              </a:spcBef>
              <a:buNone/>
            </a:pPr>
            <a:r>
              <a:rPr b="1" lang="en" sz="1100">
                <a:latin typeface="Abel"/>
                <a:ea typeface="Abel"/>
                <a:cs typeface="Abel"/>
                <a:sym typeface="Abel"/>
              </a:rPr>
              <a:t>How might we highlight journey for viewers so that they don’t have to spend time browsing each single one?</a:t>
            </a:r>
          </a:p>
        </p:txBody>
      </p:sp>
      <p:sp>
        <p:nvSpPr>
          <p:cNvPr id="142" name="Shape 142"/>
          <p:cNvSpPr/>
          <p:nvPr/>
        </p:nvSpPr>
        <p:spPr>
          <a:xfrm>
            <a:off x="4396074" y="229374"/>
            <a:ext cx="1692900" cy="719400"/>
          </a:xfrm>
          <a:prstGeom prst="roundRect">
            <a:avLst>
              <a:gd fmla="val 16667" name="adj"/>
            </a:avLst>
          </a:prstGeom>
          <a:solidFill>
            <a:srgbClr val="D9D9D9"/>
          </a:solidFill>
          <a:ln>
            <a:noFill/>
          </a:ln>
        </p:spPr>
        <p:txBody>
          <a:bodyPr anchorCtr="0" anchor="ctr" bIns="91425" lIns="91425" rIns="91425" tIns="91425">
            <a:noAutofit/>
          </a:bodyPr>
          <a:lstStyle/>
          <a:p>
            <a:pPr lvl="0" rtl="0">
              <a:spcBef>
                <a:spcPts val="0"/>
              </a:spcBef>
              <a:buNone/>
            </a:pPr>
            <a:r>
              <a:rPr b="1" lang="en" sz="1100">
                <a:latin typeface="Abel"/>
                <a:ea typeface="Abel"/>
                <a:cs typeface="Abel"/>
                <a:sym typeface="Abel"/>
              </a:rPr>
              <a:t>How might we provide the holistic experience to capture the journey?</a:t>
            </a:r>
          </a:p>
        </p:txBody>
      </p:sp>
      <p:cxnSp>
        <p:nvCxnSpPr>
          <p:cNvPr id="143" name="Shape 143"/>
          <p:cNvCxnSpPr>
            <a:endCxn id="121" idx="3"/>
          </p:cNvCxnSpPr>
          <p:nvPr/>
        </p:nvCxnSpPr>
        <p:spPr>
          <a:xfrm flipH="1">
            <a:off x="4653776" y="948785"/>
            <a:ext cx="253800" cy="795600"/>
          </a:xfrm>
          <a:prstGeom prst="straightConnector1">
            <a:avLst/>
          </a:prstGeom>
          <a:noFill/>
          <a:ln cap="flat" cmpd="sng" w="19050">
            <a:solidFill>
              <a:srgbClr val="CCCCCC"/>
            </a:solidFill>
            <a:prstDash val="solid"/>
            <a:round/>
            <a:headEnd len="lg" w="lg" type="none"/>
            <a:tailEnd len="lg" w="lg" type="triangle"/>
          </a:ln>
        </p:spPr>
      </p:cxnSp>
      <p:cxnSp>
        <p:nvCxnSpPr>
          <p:cNvPr id="144" name="Shape 144"/>
          <p:cNvCxnSpPr>
            <a:stCxn id="140" idx="0"/>
            <a:endCxn id="120" idx="2"/>
          </p:cNvCxnSpPr>
          <p:nvPr/>
        </p:nvCxnSpPr>
        <p:spPr>
          <a:xfrm rot="10800000">
            <a:off x="2614299" y="3628401"/>
            <a:ext cx="0" cy="164400"/>
          </a:xfrm>
          <a:prstGeom prst="straightConnector1">
            <a:avLst/>
          </a:prstGeom>
          <a:noFill/>
          <a:ln cap="flat" cmpd="sng" w="19050">
            <a:solidFill>
              <a:srgbClr val="CCCCCC"/>
            </a:solidFill>
            <a:prstDash val="solid"/>
            <a:round/>
            <a:headEnd len="lg" w="lg" type="none"/>
            <a:tailEnd len="lg" w="lg" type="triangle"/>
          </a:ln>
        </p:spPr>
      </p:cxnSp>
      <p:cxnSp>
        <p:nvCxnSpPr>
          <p:cNvPr id="145" name="Shape 145"/>
          <p:cNvCxnSpPr>
            <a:stCxn id="141" idx="1"/>
            <a:endCxn id="137" idx="3"/>
          </p:cNvCxnSpPr>
          <p:nvPr/>
        </p:nvCxnSpPr>
        <p:spPr>
          <a:xfrm rot="10800000">
            <a:off x="7524525" y="2613925"/>
            <a:ext cx="124200" cy="737700"/>
          </a:xfrm>
          <a:prstGeom prst="straightConnector1">
            <a:avLst/>
          </a:prstGeom>
          <a:noFill/>
          <a:ln cap="flat" cmpd="sng" w="19050">
            <a:solidFill>
              <a:srgbClr val="D9D9D9"/>
            </a:solidFill>
            <a:prstDash val="solid"/>
            <a:round/>
            <a:headEnd len="lg" w="lg" type="none"/>
            <a:tailEnd len="lg" w="lg" type="triangle"/>
          </a:ln>
        </p:spPr>
      </p:cxnSp>
      <p:sp>
        <p:nvSpPr>
          <p:cNvPr id="146" name="Shape 146"/>
          <p:cNvSpPr/>
          <p:nvPr/>
        </p:nvSpPr>
        <p:spPr>
          <a:xfrm>
            <a:off x="7688674" y="531675"/>
            <a:ext cx="1097700" cy="1188300"/>
          </a:xfrm>
          <a:prstGeom prst="roundRect">
            <a:avLst>
              <a:gd fmla="val 16667" name="adj"/>
            </a:avLst>
          </a:prstGeom>
          <a:solidFill>
            <a:srgbClr val="D9D9D9"/>
          </a:solidFill>
          <a:ln>
            <a:noFill/>
          </a:ln>
        </p:spPr>
        <p:txBody>
          <a:bodyPr anchorCtr="0" anchor="ctr" bIns="91425" lIns="91425" rIns="91425" tIns="91425">
            <a:noAutofit/>
          </a:bodyPr>
          <a:lstStyle/>
          <a:p>
            <a:pPr lvl="0" rtl="0">
              <a:spcBef>
                <a:spcPts val="0"/>
              </a:spcBef>
              <a:buNone/>
            </a:pPr>
            <a:r>
              <a:rPr b="1" lang="en" sz="1100">
                <a:latin typeface="Abel"/>
                <a:ea typeface="Abel"/>
                <a:cs typeface="Abel"/>
                <a:sym typeface="Abel"/>
              </a:rPr>
              <a:t>How might we create 360 photos embedded </a:t>
            </a:r>
            <a:r>
              <a:rPr b="1" lang="en" sz="1100">
                <a:solidFill>
                  <a:schemeClr val="dk1"/>
                </a:solidFill>
                <a:latin typeface="Abel"/>
                <a:ea typeface="Abel"/>
                <a:cs typeface="Abel"/>
                <a:sym typeface="Abel"/>
              </a:rPr>
              <a:t>with</a:t>
            </a:r>
            <a:r>
              <a:rPr b="1" lang="en" sz="1100">
                <a:latin typeface="Abel"/>
                <a:ea typeface="Abel"/>
                <a:cs typeface="Abel"/>
                <a:sym typeface="Abel"/>
              </a:rPr>
              <a:t> google street view?</a:t>
            </a:r>
          </a:p>
        </p:txBody>
      </p:sp>
      <p:cxnSp>
        <p:nvCxnSpPr>
          <p:cNvPr id="147" name="Shape 147"/>
          <p:cNvCxnSpPr>
            <a:stCxn id="146" idx="2"/>
            <a:endCxn id="137" idx="3"/>
          </p:cNvCxnSpPr>
          <p:nvPr/>
        </p:nvCxnSpPr>
        <p:spPr>
          <a:xfrm flipH="1">
            <a:off x="7524424" y="1719975"/>
            <a:ext cx="713100" cy="894000"/>
          </a:xfrm>
          <a:prstGeom prst="straightConnector1">
            <a:avLst/>
          </a:prstGeom>
          <a:noFill/>
          <a:ln cap="flat" cmpd="sng" w="19050">
            <a:solidFill>
              <a:srgbClr val="D9D9D9"/>
            </a:solidFill>
            <a:prstDash val="solid"/>
            <a:round/>
            <a:headEnd len="lg" w="lg" type="none"/>
            <a:tailEnd len="lg" w="lg"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sp>
        <p:nvSpPr>
          <p:cNvPr id="152" name="Shape 152"/>
          <p:cNvSpPr/>
          <p:nvPr/>
        </p:nvSpPr>
        <p:spPr>
          <a:xfrm>
            <a:off x="1554575" y="1014505"/>
            <a:ext cx="5543100" cy="3444600"/>
          </a:xfrm>
          <a:prstGeom prst="ellipse">
            <a:avLst/>
          </a:prstGeom>
          <a:noFill/>
          <a:ln cap="flat" cmpd="sng" w="19050">
            <a:solidFill>
              <a:srgbClr val="D9D9D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3" name="Shape 153"/>
          <p:cNvSpPr txBox="1"/>
          <p:nvPr/>
        </p:nvSpPr>
        <p:spPr>
          <a:xfrm>
            <a:off x="3484171" y="570875"/>
            <a:ext cx="1501500" cy="1003800"/>
          </a:xfrm>
          <a:prstGeom prst="rect">
            <a:avLst/>
          </a:prstGeom>
          <a:solidFill>
            <a:srgbClr val="CFE2F3"/>
          </a:solidFill>
          <a:ln>
            <a:noFill/>
          </a:ln>
        </p:spPr>
        <p:txBody>
          <a:bodyPr anchorCtr="0" anchor="t" bIns="91425" lIns="91425" rIns="91425" tIns="91425">
            <a:noAutofit/>
          </a:bodyPr>
          <a:lstStyle/>
          <a:p>
            <a:pPr lvl="0" rtl="0">
              <a:spcBef>
                <a:spcPts val="0"/>
              </a:spcBef>
              <a:buNone/>
            </a:pPr>
            <a:r>
              <a:t/>
            </a:r>
            <a:endParaRPr b="1" sz="1300">
              <a:latin typeface="Abel"/>
              <a:ea typeface="Abel"/>
              <a:cs typeface="Abel"/>
              <a:sym typeface="Abel"/>
            </a:endParaRPr>
          </a:p>
        </p:txBody>
      </p:sp>
      <p:sp>
        <p:nvSpPr>
          <p:cNvPr id="154" name="Shape 154"/>
          <p:cNvSpPr txBox="1"/>
          <p:nvPr/>
        </p:nvSpPr>
        <p:spPr>
          <a:xfrm>
            <a:off x="5460521" y="3688875"/>
            <a:ext cx="1425600" cy="882000"/>
          </a:xfrm>
          <a:prstGeom prst="rect">
            <a:avLst/>
          </a:prstGeom>
          <a:solidFill>
            <a:srgbClr val="D9EAD3"/>
          </a:solidFill>
          <a:ln>
            <a:noFill/>
          </a:ln>
        </p:spPr>
        <p:txBody>
          <a:bodyPr anchorCtr="0" anchor="t" bIns="91425" lIns="91425" rIns="91425" tIns="91425">
            <a:noAutofit/>
          </a:bodyPr>
          <a:lstStyle/>
          <a:p>
            <a:pPr lvl="0" rtl="0" algn="ctr">
              <a:spcBef>
                <a:spcPts val="0"/>
              </a:spcBef>
              <a:buNone/>
            </a:pPr>
            <a:r>
              <a:t/>
            </a:r>
            <a:endParaRPr b="1" sz="1200">
              <a:latin typeface="Abel"/>
              <a:ea typeface="Abel"/>
              <a:cs typeface="Abel"/>
              <a:sym typeface="Abel"/>
            </a:endParaRPr>
          </a:p>
          <a:p>
            <a:pPr lvl="0" rtl="0" algn="ctr">
              <a:spcBef>
                <a:spcPts val="0"/>
              </a:spcBef>
              <a:buNone/>
            </a:pPr>
            <a:r>
              <a:rPr b="1" lang="en" sz="1200">
                <a:latin typeface="Abel"/>
                <a:ea typeface="Abel"/>
                <a:cs typeface="Abel"/>
                <a:sym typeface="Abel"/>
              </a:rPr>
              <a:t>Receive </a:t>
            </a:r>
          </a:p>
          <a:p>
            <a:pPr lvl="0" rtl="0" algn="ctr">
              <a:spcBef>
                <a:spcPts val="0"/>
              </a:spcBef>
              <a:buNone/>
            </a:pPr>
            <a:r>
              <a:rPr b="1" lang="en" sz="1200">
                <a:latin typeface="Abel"/>
                <a:ea typeface="Abel"/>
                <a:cs typeface="Abel"/>
                <a:sym typeface="Abel"/>
              </a:rPr>
              <a:t>notification</a:t>
            </a:r>
          </a:p>
        </p:txBody>
      </p:sp>
      <p:sp>
        <p:nvSpPr>
          <p:cNvPr id="155" name="Shape 155"/>
          <p:cNvSpPr txBox="1"/>
          <p:nvPr/>
        </p:nvSpPr>
        <p:spPr>
          <a:xfrm>
            <a:off x="1266372" y="1306650"/>
            <a:ext cx="1616399" cy="1084500"/>
          </a:xfrm>
          <a:prstGeom prst="rect">
            <a:avLst/>
          </a:prstGeom>
          <a:solidFill>
            <a:srgbClr val="CFE2F3"/>
          </a:solidFill>
          <a:ln>
            <a:noFill/>
          </a:ln>
        </p:spPr>
        <p:txBody>
          <a:bodyPr anchorCtr="0" anchor="t" bIns="91425" lIns="91425" rIns="91425" tIns="91425">
            <a:noAutofit/>
          </a:bodyPr>
          <a:lstStyle/>
          <a:p>
            <a:pPr lvl="0" rtl="0" algn="ctr">
              <a:spcBef>
                <a:spcPts val="0"/>
              </a:spcBef>
              <a:buNone/>
            </a:pPr>
            <a:r>
              <a:t/>
            </a:r>
            <a:endParaRPr b="1" sz="1200">
              <a:latin typeface="Abel"/>
              <a:ea typeface="Abel"/>
              <a:cs typeface="Abel"/>
              <a:sym typeface="Abel"/>
            </a:endParaRPr>
          </a:p>
          <a:p>
            <a:pPr lvl="0" rtl="0" algn="ctr">
              <a:spcBef>
                <a:spcPts val="0"/>
              </a:spcBef>
              <a:buNone/>
            </a:pPr>
            <a:r>
              <a:rPr b="1" lang="en" sz="1200">
                <a:latin typeface="Abel"/>
                <a:ea typeface="Abel"/>
                <a:cs typeface="Abel"/>
                <a:sym typeface="Abel"/>
              </a:rPr>
              <a:t>Annotates journey (add audio, emoji, text, drawing)</a:t>
            </a:r>
          </a:p>
        </p:txBody>
      </p:sp>
      <p:sp>
        <p:nvSpPr>
          <p:cNvPr id="156" name="Shape 156"/>
          <p:cNvSpPr txBox="1"/>
          <p:nvPr/>
        </p:nvSpPr>
        <p:spPr>
          <a:xfrm>
            <a:off x="1394342" y="2893375"/>
            <a:ext cx="1616399" cy="1029600"/>
          </a:xfrm>
          <a:prstGeom prst="rect">
            <a:avLst/>
          </a:prstGeom>
          <a:solidFill>
            <a:srgbClr val="CFE2F3"/>
          </a:solidFill>
          <a:ln>
            <a:noFill/>
          </a:ln>
        </p:spPr>
        <p:txBody>
          <a:bodyPr anchorCtr="0" anchor="t" bIns="91425" lIns="91425" rIns="91425" tIns="91425">
            <a:noAutofit/>
          </a:bodyPr>
          <a:lstStyle/>
          <a:p>
            <a:pPr lvl="0" rtl="0" algn="ctr">
              <a:spcBef>
                <a:spcPts val="0"/>
              </a:spcBef>
              <a:buNone/>
            </a:pPr>
            <a:r>
              <a:t/>
            </a:r>
            <a:endParaRPr b="1" sz="1200">
              <a:solidFill>
                <a:srgbClr val="666666"/>
              </a:solidFill>
              <a:latin typeface="Abel"/>
              <a:ea typeface="Abel"/>
              <a:cs typeface="Abel"/>
              <a:sym typeface="Abel"/>
            </a:endParaRPr>
          </a:p>
          <a:p>
            <a:pPr lvl="0" rtl="0" algn="ctr">
              <a:spcBef>
                <a:spcPts val="0"/>
              </a:spcBef>
              <a:buNone/>
            </a:pPr>
            <a:r>
              <a:rPr b="1" lang="en" sz="1200">
                <a:latin typeface="Abel"/>
                <a:ea typeface="Abel"/>
                <a:cs typeface="Abel"/>
                <a:sym typeface="Abel"/>
              </a:rPr>
              <a:t>Picks travel route and s</a:t>
            </a:r>
            <a:r>
              <a:rPr b="1" lang="en" sz="1200">
                <a:latin typeface="Abel"/>
                <a:ea typeface="Abel"/>
                <a:cs typeface="Abel"/>
                <a:sym typeface="Abel"/>
              </a:rPr>
              <a:t>hares journey </a:t>
            </a:r>
          </a:p>
        </p:txBody>
      </p:sp>
      <p:sp>
        <p:nvSpPr>
          <p:cNvPr id="157" name="Shape 157"/>
          <p:cNvSpPr txBox="1"/>
          <p:nvPr/>
        </p:nvSpPr>
        <p:spPr>
          <a:xfrm>
            <a:off x="3457821" y="3862874"/>
            <a:ext cx="1501500" cy="952500"/>
          </a:xfrm>
          <a:prstGeom prst="rect">
            <a:avLst/>
          </a:prstGeom>
          <a:solidFill>
            <a:srgbClr val="CFE2F3"/>
          </a:solidFill>
          <a:ln>
            <a:noFill/>
          </a:ln>
        </p:spPr>
        <p:txBody>
          <a:bodyPr anchorCtr="0" anchor="t" bIns="91425" lIns="91425" rIns="91425" tIns="91425">
            <a:noAutofit/>
          </a:bodyPr>
          <a:lstStyle/>
          <a:p>
            <a:pPr lvl="0" rtl="0" algn="ctr">
              <a:spcBef>
                <a:spcPts val="0"/>
              </a:spcBef>
              <a:buNone/>
            </a:pPr>
            <a:r>
              <a:t/>
            </a:r>
            <a:endParaRPr b="1" sz="1200">
              <a:solidFill>
                <a:srgbClr val="666666"/>
              </a:solidFill>
              <a:latin typeface="Abel"/>
              <a:ea typeface="Abel"/>
              <a:cs typeface="Abel"/>
              <a:sym typeface="Abel"/>
            </a:endParaRPr>
          </a:p>
          <a:p>
            <a:pPr lvl="0" rtl="0" algn="ctr">
              <a:spcBef>
                <a:spcPts val="0"/>
              </a:spcBef>
              <a:buNone/>
            </a:pPr>
            <a:r>
              <a:rPr b="1" lang="en" sz="1200">
                <a:latin typeface="Abel"/>
                <a:ea typeface="Abel"/>
                <a:cs typeface="Abel"/>
                <a:sym typeface="Abel"/>
              </a:rPr>
              <a:t>A</a:t>
            </a:r>
            <a:r>
              <a:rPr b="1" lang="en" sz="1200">
                <a:latin typeface="Abel"/>
                <a:ea typeface="Abel"/>
                <a:cs typeface="Abel"/>
                <a:sym typeface="Abel"/>
              </a:rPr>
              <a:t>utosaved to Amazon Drive</a:t>
            </a:r>
          </a:p>
        </p:txBody>
      </p:sp>
      <p:sp>
        <p:nvSpPr>
          <p:cNvPr id="158" name="Shape 158"/>
          <p:cNvSpPr txBox="1"/>
          <p:nvPr/>
        </p:nvSpPr>
        <p:spPr>
          <a:xfrm>
            <a:off x="6500696" y="2391150"/>
            <a:ext cx="1555200" cy="1003800"/>
          </a:xfrm>
          <a:prstGeom prst="rect">
            <a:avLst/>
          </a:prstGeom>
          <a:solidFill>
            <a:srgbClr val="D9EAD3"/>
          </a:solidFill>
          <a:ln>
            <a:noFill/>
          </a:ln>
        </p:spPr>
        <p:txBody>
          <a:bodyPr anchorCtr="0" anchor="t" bIns="91425" lIns="91425" rIns="91425" tIns="91425">
            <a:noAutofit/>
          </a:bodyPr>
          <a:lstStyle/>
          <a:p>
            <a:pPr lvl="0" rtl="0" algn="ctr">
              <a:spcBef>
                <a:spcPts val="0"/>
              </a:spcBef>
              <a:buNone/>
            </a:pPr>
            <a:r>
              <a:t/>
            </a:r>
            <a:endParaRPr b="1" sz="1200">
              <a:solidFill>
                <a:srgbClr val="666666"/>
              </a:solidFill>
              <a:latin typeface="Abel"/>
              <a:ea typeface="Abel"/>
              <a:cs typeface="Abel"/>
              <a:sym typeface="Abel"/>
            </a:endParaRPr>
          </a:p>
          <a:p>
            <a:pPr lvl="0" rtl="0" algn="ctr">
              <a:spcBef>
                <a:spcPts val="0"/>
              </a:spcBef>
              <a:buNone/>
            </a:pPr>
            <a:r>
              <a:rPr b="1" lang="en" sz="1200">
                <a:latin typeface="Abel"/>
                <a:ea typeface="Abel"/>
                <a:cs typeface="Abel"/>
                <a:sym typeface="Abel"/>
              </a:rPr>
              <a:t>Relive</a:t>
            </a:r>
            <a:r>
              <a:rPr b="1" lang="en" sz="1200">
                <a:latin typeface="Abel"/>
                <a:ea typeface="Abel"/>
                <a:cs typeface="Abel"/>
                <a:sym typeface="Abel"/>
              </a:rPr>
              <a:t> the journey with creator’s photo &amp; Google streetview </a:t>
            </a:r>
          </a:p>
        </p:txBody>
      </p:sp>
      <p:sp>
        <p:nvSpPr>
          <p:cNvPr id="159" name="Shape 159"/>
          <p:cNvSpPr txBox="1"/>
          <p:nvPr/>
        </p:nvSpPr>
        <p:spPr>
          <a:xfrm rot="10040470">
            <a:off x="5073703" y="4230877"/>
            <a:ext cx="272421" cy="313975"/>
          </a:xfrm>
          <a:prstGeom prst="rect">
            <a:avLst/>
          </a:prstGeom>
          <a:noFill/>
          <a:ln>
            <a:noFill/>
          </a:ln>
        </p:spPr>
        <p:txBody>
          <a:bodyPr anchorCtr="0" anchor="t" bIns="91425" lIns="91425" rIns="91425" tIns="91425">
            <a:noAutofit/>
          </a:bodyPr>
          <a:lstStyle/>
          <a:p>
            <a:pPr lvl="0" rtl="0">
              <a:spcBef>
                <a:spcPts val="0"/>
              </a:spcBef>
              <a:buNone/>
            </a:pPr>
            <a:r>
              <a:t/>
            </a:r>
            <a:endParaRPr sz="1600">
              <a:solidFill>
                <a:srgbClr val="B7B7B7"/>
              </a:solidFill>
            </a:endParaRPr>
          </a:p>
        </p:txBody>
      </p:sp>
      <p:sp>
        <p:nvSpPr>
          <p:cNvPr id="160" name="Shape 160"/>
          <p:cNvSpPr txBox="1"/>
          <p:nvPr/>
        </p:nvSpPr>
        <p:spPr>
          <a:xfrm>
            <a:off x="5769471" y="1044987"/>
            <a:ext cx="1789800" cy="1003800"/>
          </a:xfrm>
          <a:prstGeom prst="rect">
            <a:avLst/>
          </a:prstGeom>
          <a:solidFill>
            <a:srgbClr val="D9EAD3"/>
          </a:solidFill>
          <a:ln>
            <a:noFill/>
          </a:ln>
        </p:spPr>
        <p:txBody>
          <a:bodyPr anchorCtr="0" anchor="t" bIns="91425" lIns="91425" rIns="91425" tIns="91425">
            <a:noAutofit/>
          </a:bodyPr>
          <a:lstStyle/>
          <a:p>
            <a:pPr lvl="0" rtl="0" algn="ctr">
              <a:spcBef>
                <a:spcPts val="0"/>
              </a:spcBef>
              <a:buNone/>
            </a:pPr>
            <a:r>
              <a:t/>
            </a:r>
            <a:endParaRPr b="1" sz="1200">
              <a:solidFill>
                <a:srgbClr val="666666"/>
              </a:solidFill>
              <a:latin typeface="Abel"/>
              <a:ea typeface="Abel"/>
              <a:cs typeface="Abel"/>
              <a:sym typeface="Abel"/>
            </a:endParaRPr>
          </a:p>
          <a:p>
            <a:pPr lvl="0" rtl="0" algn="ctr">
              <a:spcBef>
                <a:spcPts val="0"/>
              </a:spcBef>
              <a:buNone/>
            </a:pPr>
            <a:r>
              <a:rPr b="1" lang="en" sz="1200">
                <a:latin typeface="Abel"/>
                <a:ea typeface="Abel"/>
                <a:cs typeface="Abel"/>
                <a:sym typeface="Abel"/>
              </a:rPr>
              <a:t>Experience the journey with creator’s photo &amp; streetview photo on VR</a:t>
            </a:r>
          </a:p>
        </p:txBody>
      </p:sp>
      <p:sp>
        <p:nvSpPr>
          <p:cNvPr id="161" name="Shape 161"/>
          <p:cNvSpPr txBox="1"/>
          <p:nvPr/>
        </p:nvSpPr>
        <p:spPr>
          <a:xfrm>
            <a:off x="319253" y="2345850"/>
            <a:ext cx="828900" cy="451800"/>
          </a:xfrm>
          <a:prstGeom prst="rect">
            <a:avLst/>
          </a:prstGeom>
          <a:noFill/>
          <a:ln>
            <a:noFill/>
          </a:ln>
        </p:spPr>
        <p:txBody>
          <a:bodyPr anchorCtr="0" anchor="t" bIns="91425" lIns="91425" rIns="91425" tIns="91425">
            <a:noAutofit/>
          </a:bodyPr>
          <a:lstStyle/>
          <a:p>
            <a:pPr lvl="0">
              <a:spcBef>
                <a:spcPts val="0"/>
              </a:spcBef>
              <a:buClr>
                <a:schemeClr val="dk1"/>
              </a:buClr>
              <a:buSzPct val="73333"/>
              <a:buFont typeface="Arial"/>
              <a:buNone/>
            </a:pPr>
            <a:r>
              <a:rPr b="1" lang="en" sz="1500">
                <a:solidFill>
                  <a:srgbClr val="9FC5E8"/>
                </a:solidFill>
                <a:latin typeface="Abel"/>
                <a:ea typeface="Abel"/>
                <a:cs typeface="Abel"/>
                <a:sym typeface="Abel"/>
              </a:rPr>
              <a:t>Creator</a:t>
            </a:r>
          </a:p>
        </p:txBody>
      </p:sp>
      <p:sp>
        <p:nvSpPr>
          <p:cNvPr id="162" name="Shape 162"/>
          <p:cNvSpPr txBox="1"/>
          <p:nvPr/>
        </p:nvSpPr>
        <p:spPr>
          <a:xfrm>
            <a:off x="3613521" y="759900"/>
            <a:ext cx="1190100" cy="764700"/>
          </a:xfrm>
          <a:prstGeom prst="rect">
            <a:avLst/>
          </a:prstGeom>
          <a:noFill/>
          <a:ln>
            <a:noFill/>
          </a:ln>
        </p:spPr>
        <p:txBody>
          <a:bodyPr anchorCtr="0" anchor="t" bIns="91425" lIns="91425" rIns="91425" tIns="91425">
            <a:noAutofit/>
          </a:bodyPr>
          <a:lstStyle/>
          <a:p>
            <a:pPr lvl="0" rtl="0" algn="ctr">
              <a:spcBef>
                <a:spcPts val="0"/>
              </a:spcBef>
              <a:buNone/>
            </a:pPr>
            <a:r>
              <a:rPr b="1" lang="en" sz="1200">
                <a:solidFill>
                  <a:schemeClr val="dk1"/>
                </a:solidFill>
                <a:latin typeface="Abel"/>
                <a:ea typeface="Abel"/>
                <a:cs typeface="Abel"/>
                <a:sym typeface="Abel"/>
              </a:rPr>
              <a:t>Takes 360 photo using app</a:t>
            </a:r>
          </a:p>
        </p:txBody>
      </p:sp>
      <p:sp>
        <p:nvSpPr>
          <p:cNvPr id="163" name="Shape 163"/>
          <p:cNvSpPr txBox="1"/>
          <p:nvPr/>
        </p:nvSpPr>
        <p:spPr>
          <a:xfrm>
            <a:off x="8217050" y="2345850"/>
            <a:ext cx="828900" cy="451800"/>
          </a:xfrm>
          <a:prstGeom prst="rect">
            <a:avLst/>
          </a:prstGeom>
          <a:noFill/>
          <a:ln>
            <a:noFill/>
          </a:ln>
        </p:spPr>
        <p:txBody>
          <a:bodyPr anchorCtr="0" anchor="t" bIns="91425" lIns="91425" rIns="91425" tIns="91425">
            <a:noAutofit/>
          </a:bodyPr>
          <a:lstStyle/>
          <a:p>
            <a:pPr lvl="0" rtl="0">
              <a:spcBef>
                <a:spcPts val="0"/>
              </a:spcBef>
              <a:buNone/>
            </a:pPr>
            <a:r>
              <a:rPr b="1" lang="en" sz="1500">
                <a:solidFill>
                  <a:srgbClr val="B6D7A8"/>
                </a:solidFill>
                <a:latin typeface="Abel"/>
                <a:ea typeface="Abel"/>
                <a:cs typeface="Abel"/>
                <a:sym typeface="Abel"/>
              </a:rPr>
              <a:t>Viewer</a:t>
            </a: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